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9" r:id="rId1"/>
  </p:sldMasterIdLst>
  <p:notesMasterIdLst>
    <p:notesMasterId r:id="rId44"/>
  </p:notesMasterIdLst>
  <p:sldIdLst>
    <p:sldId id="256" r:id="rId2"/>
    <p:sldId id="257" r:id="rId3"/>
    <p:sldId id="295" r:id="rId4"/>
    <p:sldId id="260" r:id="rId5"/>
    <p:sldId id="296" r:id="rId6"/>
    <p:sldId id="290" r:id="rId7"/>
    <p:sldId id="292" r:id="rId8"/>
    <p:sldId id="293" r:id="rId9"/>
    <p:sldId id="297" r:id="rId10"/>
    <p:sldId id="303" r:id="rId11"/>
    <p:sldId id="304" r:id="rId12"/>
    <p:sldId id="318" r:id="rId13"/>
    <p:sldId id="319" r:id="rId14"/>
    <p:sldId id="320" r:id="rId15"/>
    <p:sldId id="321" r:id="rId16"/>
    <p:sldId id="322" r:id="rId17"/>
    <p:sldId id="300" r:id="rId18"/>
    <p:sldId id="298" r:id="rId19"/>
    <p:sldId id="261" r:id="rId20"/>
    <p:sldId id="305" r:id="rId21"/>
    <p:sldId id="310" r:id="rId22"/>
    <p:sldId id="311" r:id="rId23"/>
    <p:sldId id="258" r:id="rId24"/>
    <p:sldId id="259" r:id="rId25"/>
    <p:sldId id="306" r:id="rId26"/>
    <p:sldId id="264" r:id="rId27"/>
    <p:sldId id="265" r:id="rId28"/>
    <p:sldId id="270" r:id="rId29"/>
    <p:sldId id="312" r:id="rId30"/>
    <p:sldId id="272" r:id="rId31"/>
    <p:sldId id="273" r:id="rId32"/>
    <p:sldId id="274" r:id="rId33"/>
    <p:sldId id="275" r:id="rId34"/>
    <p:sldId id="276" r:id="rId35"/>
    <p:sldId id="277" r:id="rId36"/>
    <p:sldId id="307" r:id="rId37"/>
    <p:sldId id="308" r:id="rId38"/>
    <p:sldId id="301" r:id="rId39"/>
    <p:sldId id="313" r:id="rId40"/>
    <p:sldId id="314" r:id="rId41"/>
    <p:sldId id="315" r:id="rId42"/>
    <p:sldId id="317" r:id="rId43"/>
  </p:sldIdLst>
  <p:sldSz cx="12207875" cy="6858000"/>
  <p:notesSz cx="6797675" cy="9872663"/>
  <p:defaultTextStyle>
    <a:defPPr>
      <a:defRPr lang="de-DE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8E23"/>
    <a:srgbClr val="FEE002"/>
    <a:srgbClr val="CCECFF"/>
    <a:srgbClr val="FAA500"/>
    <a:srgbClr val="FFFF00"/>
    <a:srgbClr val="697D91"/>
    <a:srgbClr val="455960"/>
    <a:srgbClr val="697378"/>
    <a:srgbClr val="4A5B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2" autoAdjust="0"/>
    <p:restoredTop sz="94487" autoAdjust="0"/>
  </p:normalViewPr>
  <p:slideViewPr>
    <p:cSldViewPr snapToGrid="0" snapToObjects="1">
      <p:cViewPr varScale="1">
        <p:scale>
          <a:sx n="97" d="100"/>
          <a:sy n="97" d="100"/>
        </p:scale>
        <p:origin x="114" y="588"/>
      </p:cViewPr>
      <p:guideLst>
        <p:guide orient="horz" pos="2160"/>
        <p:guide pos="384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4" d="100"/>
          <a:sy n="94" d="100"/>
        </p:scale>
        <p:origin x="-2712" y="-120"/>
      </p:cViewPr>
      <p:guideLst>
        <p:guide orient="horz" pos="3109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231E88E2-1E29-469C-B6A0-762B49A9F0A0}" type="datetimeFigureOut">
              <a:rPr lang="de-CH"/>
              <a:pPr>
                <a:defRPr/>
              </a:pPr>
              <a:t>09.10.2018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03188" y="739775"/>
            <a:ext cx="6591300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CH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689475"/>
            <a:ext cx="5438775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CH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377363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EE3A4D74-8AB3-4782-8193-8B0B8D7F57EA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501892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3A4D74-8AB3-4782-8193-8B0B8D7F57EA}" type="slidenum">
              <a:rPr lang="de-CH" smtClean="0"/>
              <a:pPr>
                <a:defRPr/>
              </a:pPr>
              <a:t>34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77997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bgerundetes Rechteck 5"/>
          <p:cNvSpPr/>
          <p:nvPr/>
        </p:nvSpPr>
        <p:spPr>
          <a:xfrm>
            <a:off x="0" y="1619250"/>
            <a:ext cx="7632700" cy="73025"/>
          </a:xfrm>
          <a:prstGeom prst="roundRect">
            <a:avLst/>
          </a:prstGeom>
          <a:solidFill>
            <a:srgbClr val="697D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>
              <a:solidFill>
                <a:srgbClr val="455960"/>
              </a:solidFill>
            </a:endParaRPr>
          </a:p>
        </p:txBody>
      </p:sp>
      <p:sp>
        <p:nvSpPr>
          <p:cNvPr id="7" name="Abgerundetes Rechteck 6"/>
          <p:cNvSpPr/>
          <p:nvPr/>
        </p:nvSpPr>
        <p:spPr>
          <a:xfrm>
            <a:off x="0" y="4500563"/>
            <a:ext cx="7632700" cy="71437"/>
          </a:xfrm>
          <a:prstGeom prst="roundRect">
            <a:avLst/>
          </a:prstGeom>
          <a:solidFill>
            <a:srgbClr val="697D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>
              <a:solidFill>
                <a:srgbClr val="E78E23"/>
              </a:solidFill>
            </a:endParaRPr>
          </a:p>
        </p:txBody>
      </p:sp>
      <p:sp>
        <p:nvSpPr>
          <p:cNvPr id="8" name="Rechteck 7"/>
          <p:cNvSpPr/>
          <p:nvPr/>
        </p:nvSpPr>
        <p:spPr bwMode="white">
          <a:xfrm>
            <a:off x="365219" y="6253843"/>
            <a:ext cx="8432789" cy="304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75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/>
          </a:p>
        </p:txBody>
      </p:sp>
      <p:pic>
        <p:nvPicPr>
          <p:cNvPr id="13" name="Bild 6" descr="BFH_Logo_A_de_fr_en_100_RGB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317500"/>
            <a:ext cx="15240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Bildplatzhalter 11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1692000"/>
            <a:ext cx="7632000" cy="2808000"/>
          </a:xfrm>
          <a:prstGeom prst="rect">
            <a:avLst/>
          </a:prstGeom>
        </p:spPr>
        <p:txBody>
          <a:bodyPr vert="horz"/>
          <a:lstStyle>
            <a:lvl1pPr>
              <a:defRPr sz="3000" baseline="0">
                <a:latin typeface="Lucida Sans"/>
                <a:cs typeface="Lucida Sans"/>
              </a:defRPr>
            </a:lvl1pPr>
          </a:lstStyle>
          <a:p>
            <a:pPr lvl="0"/>
            <a:r>
              <a:rPr lang="de-DE" noProof="0" dirty="0"/>
              <a:t>Titelseite mit Bild</a:t>
            </a:r>
            <a:br>
              <a:rPr lang="de-DE" noProof="0" dirty="0"/>
            </a:br>
            <a:br>
              <a:rPr lang="de-DE" noProof="0" dirty="0"/>
            </a:br>
            <a:br>
              <a:rPr lang="de-DE" noProof="0" dirty="0"/>
            </a:br>
            <a:r>
              <a:rPr lang="de-DE" noProof="0" dirty="0" err="1"/>
              <a:t>Bild</a:t>
            </a:r>
            <a:r>
              <a:rPr lang="de-DE" noProof="0" dirty="0"/>
              <a:t> durch Klicken auf Symbol hinzufügen</a:t>
            </a:r>
          </a:p>
        </p:txBody>
      </p:sp>
      <p:sp>
        <p:nvSpPr>
          <p:cNvPr id="9" name="Titel 1"/>
          <p:cNvSpPr>
            <a:spLocks noGrp="1"/>
          </p:cNvSpPr>
          <p:nvPr>
            <p:ph type="ctrTitle"/>
          </p:nvPr>
        </p:nvSpPr>
        <p:spPr>
          <a:xfrm>
            <a:off x="457200" y="4623442"/>
            <a:ext cx="10739587" cy="533105"/>
          </a:xfrm>
          <a:prstGeom prst="rect">
            <a:avLst/>
          </a:prstGeom>
        </p:spPr>
        <p:txBody>
          <a:bodyPr lIns="0"/>
          <a:lstStyle>
            <a:lvl1pPr algn="l">
              <a:defRPr sz="3000">
                <a:solidFill>
                  <a:srgbClr val="697D91"/>
                </a:solidFill>
                <a:latin typeface="Lucida Sans"/>
                <a:cs typeface="Lucida Sans Unicode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12" name="Untertitel 2"/>
          <p:cNvSpPr>
            <a:spLocks noGrp="1"/>
          </p:cNvSpPr>
          <p:nvPr>
            <p:ph type="subTitle" idx="1"/>
          </p:nvPr>
        </p:nvSpPr>
        <p:spPr>
          <a:xfrm>
            <a:off x="457200" y="5220000"/>
            <a:ext cx="9057632" cy="805526"/>
          </a:xfrm>
          <a:prstGeom prst="rect">
            <a:avLst/>
          </a:prstGeom>
        </p:spPr>
        <p:txBody>
          <a:bodyPr lIns="0"/>
          <a:lstStyle>
            <a:lvl1pPr marL="0" indent="0" algn="l">
              <a:buNone/>
              <a:defRPr sz="2000">
                <a:solidFill>
                  <a:srgbClr val="697D91"/>
                </a:solidFill>
                <a:latin typeface="Lucida Sans"/>
                <a:cs typeface="Lucida Sans Unicode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11" name="Textplatzhalt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6299494"/>
            <a:ext cx="9065634" cy="258474"/>
          </a:xfrm>
          <a:prstGeom prst="rect">
            <a:avLst/>
          </a:prstGeom>
        </p:spPr>
        <p:txBody>
          <a:bodyPr vert="horz" lIns="0" rIns="0"/>
          <a:lstStyle>
            <a:lvl1pPr marL="177800" indent="-177800">
              <a:buClr>
                <a:srgbClr val="FAA500"/>
              </a:buClr>
              <a:buSzPct val="80000"/>
              <a:buFont typeface="Lucida Grande"/>
              <a:buChar char="▶"/>
              <a:tabLst>
                <a:tab pos="2151063" algn="l"/>
              </a:tabLst>
              <a:defRPr sz="1400" baseline="0">
                <a:solidFill>
                  <a:srgbClr val="697D91"/>
                </a:solidFill>
                <a:latin typeface="Lucida Sans"/>
              </a:defRPr>
            </a:lvl1pPr>
            <a:lvl2pPr marL="177800" indent="-177800">
              <a:buClr>
                <a:srgbClr val="FAA500"/>
              </a:buClr>
              <a:buSzPct val="80000"/>
              <a:buFont typeface="Lucida Grande"/>
              <a:buChar char="▶"/>
              <a:tabLst>
                <a:tab pos="2151063" algn="l"/>
              </a:tabLst>
              <a:defRPr sz="1000" baseline="0">
                <a:solidFill>
                  <a:srgbClr val="697378"/>
                </a:solidFill>
                <a:latin typeface="Lucida Sans"/>
              </a:defRPr>
            </a:lvl2pPr>
            <a:lvl3pPr marL="177800" indent="-177800">
              <a:buClr>
                <a:srgbClr val="FAA500"/>
              </a:buClr>
              <a:buSzPct val="80000"/>
              <a:buFont typeface="Lucida Grande"/>
              <a:buChar char="▶"/>
              <a:tabLst>
                <a:tab pos="2151063" algn="l"/>
              </a:tabLst>
              <a:defRPr sz="1000" baseline="0">
                <a:solidFill>
                  <a:srgbClr val="697378"/>
                </a:solidFill>
                <a:latin typeface="Lucida Sans"/>
              </a:defRPr>
            </a:lvl3pPr>
            <a:lvl4pPr marL="177800" indent="-177800">
              <a:buClr>
                <a:srgbClr val="FAA500"/>
              </a:buClr>
              <a:buSzPct val="80000"/>
              <a:buFont typeface="Lucida Grande"/>
              <a:buChar char="▶"/>
              <a:tabLst>
                <a:tab pos="2151063" algn="l"/>
              </a:tabLst>
              <a:defRPr sz="1000" baseline="0">
                <a:solidFill>
                  <a:srgbClr val="697378"/>
                </a:solidFill>
                <a:latin typeface="Lucida Sans"/>
              </a:defRPr>
            </a:lvl4pPr>
            <a:lvl5pPr marL="177800" indent="-177800">
              <a:buClr>
                <a:srgbClr val="FAA500"/>
              </a:buClr>
              <a:buSzPct val="80000"/>
              <a:buFont typeface="Lucida Grande"/>
              <a:buChar char="▶"/>
              <a:tabLst>
                <a:tab pos="2151063" algn="l"/>
              </a:tabLst>
              <a:defRPr sz="1000" baseline="0">
                <a:solidFill>
                  <a:srgbClr val="697378"/>
                </a:solidFill>
                <a:latin typeface="Lucida Sans"/>
              </a:defRPr>
            </a:lvl5pPr>
          </a:lstStyle>
          <a:p>
            <a:pPr lvl="0"/>
            <a:r>
              <a:rPr lang="de-DE" dirty="0"/>
              <a:t>Organisationseinheit oder Leistungsbereich</a:t>
            </a:r>
          </a:p>
        </p:txBody>
      </p:sp>
      <p:sp>
        <p:nvSpPr>
          <p:cNvPr id="14" name="Datumsplatzhalter 3"/>
          <p:cNvSpPr>
            <a:spLocks noGrp="1"/>
          </p:cNvSpPr>
          <p:nvPr>
            <p:ph type="dt" sz="half" idx="14"/>
          </p:nvPr>
        </p:nvSpPr>
        <p:spPr>
          <a:xfrm>
            <a:off x="10261600" y="6300788"/>
            <a:ext cx="1443038" cy="2571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rgbClr val="697D91"/>
                </a:solidFill>
                <a:latin typeface="Lucida Sans" pitchFamily="34" charset="0"/>
              </a:defRPr>
            </a:lvl1pPr>
          </a:lstStyle>
          <a:p>
            <a:pPr>
              <a:defRPr/>
            </a:pPr>
            <a:fld id="{13A8160D-EED1-4901-8DE2-978CB6A5BC57}" type="datetime1">
              <a:rPr lang="de-DE"/>
              <a:pPr>
                <a:defRPr/>
              </a:pPr>
              <a:t>09.10.2018</a:t>
            </a:fld>
            <a:r>
              <a:rPr lang="de-DE" sz="1000"/>
              <a:t> </a:t>
            </a:r>
            <a:endParaRPr lang="de-DE" sz="1000" dirty="0"/>
          </a:p>
        </p:txBody>
      </p:sp>
    </p:spTree>
    <p:extLst>
      <p:ext uri="{BB962C8B-B14F-4D97-AF65-F5344CB8AC3E}">
        <p14:creationId xmlns:p14="http://schemas.microsoft.com/office/powerpoint/2010/main" val="2413433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 userDrawn="1"/>
        </p:nvSpPr>
        <p:spPr bwMode="white">
          <a:xfrm>
            <a:off x="365219" y="6253843"/>
            <a:ext cx="8432789" cy="304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75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/>
          </a:p>
        </p:txBody>
      </p:sp>
      <p:sp>
        <p:nvSpPr>
          <p:cNvPr id="5" name="Abgerundetes Rechteck 4"/>
          <p:cNvSpPr/>
          <p:nvPr/>
        </p:nvSpPr>
        <p:spPr>
          <a:xfrm>
            <a:off x="0" y="1668463"/>
            <a:ext cx="7632700" cy="2881312"/>
          </a:xfrm>
          <a:prstGeom prst="roundRect">
            <a:avLst>
              <a:gd name="adj" fmla="val 1188"/>
            </a:avLst>
          </a:prstGeom>
          <a:solidFill>
            <a:srgbClr val="697D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>
              <a:solidFill>
                <a:srgbClr val="E78E23"/>
              </a:solidFill>
            </a:endParaRPr>
          </a:p>
        </p:txBody>
      </p:sp>
      <p:sp>
        <p:nvSpPr>
          <p:cNvPr id="6" name="Abgerundetes Rechteck 5"/>
          <p:cNvSpPr/>
          <p:nvPr/>
        </p:nvSpPr>
        <p:spPr>
          <a:xfrm>
            <a:off x="0" y="1633538"/>
            <a:ext cx="7632700" cy="71437"/>
          </a:xfrm>
          <a:prstGeom prst="roundRect">
            <a:avLst/>
          </a:prstGeom>
          <a:solidFill>
            <a:srgbClr val="FA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>
              <a:solidFill>
                <a:srgbClr val="E78E23"/>
              </a:solidFill>
            </a:endParaRPr>
          </a:p>
        </p:txBody>
      </p:sp>
      <p:sp>
        <p:nvSpPr>
          <p:cNvPr id="7" name="Abgerundetes Rechteck 6"/>
          <p:cNvSpPr/>
          <p:nvPr/>
        </p:nvSpPr>
        <p:spPr>
          <a:xfrm>
            <a:off x="0" y="4513263"/>
            <a:ext cx="7632700" cy="71437"/>
          </a:xfrm>
          <a:prstGeom prst="roundRect">
            <a:avLst/>
          </a:prstGeom>
          <a:solidFill>
            <a:srgbClr val="FA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>
              <a:solidFill>
                <a:srgbClr val="E78E23"/>
              </a:solidFill>
            </a:endParaRPr>
          </a:p>
        </p:txBody>
      </p:sp>
      <p:pic>
        <p:nvPicPr>
          <p:cNvPr id="9" name="Bild 8" descr="BFH_Logo_A_de_fr_en_100_RGB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317500"/>
            <a:ext cx="15240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el 1"/>
          <p:cNvSpPr>
            <a:spLocks noGrp="1"/>
          </p:cNvSpPr>
          <p:nvPr>
            <p:ph type="ctrTitle"/>
          </p:nvPr>
        </p:nvSpPr>
        <p:spPr>
          <a:xfrm>
            <a:off x="457201" y="1839809"/>
            <a:ext cx="7020000" cy="533105"/>
          </a:xfrm>
          <a:prstGeom prst="rect">
            <a:avLst/>
          </a:prstGeom>
        </p:spPr>
        <p:txBody>
          <a:bodyPr lIns="0" rIns="0"/>
          <a:lstStyle>
            <a:lvl1pPr algn="l">
              <a:defRPr sz="3000">
                <a:solidFill>
                  <a:schemeClr val="bg1"/>
                </a:solidFill>
                <a:latin typeface="Lucida Sans"/>
                <a:cs typeface="Lucida Sans Unicode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13" name="Untertitel 2"/>
          <p:cNvSpPr>
            <a:spLocks noGrp="1"/>
          </p:cNvSpPr>
          <p:nvPr>
            <p:ph type="subTitle" idx="1"/>
          </p:nvPr>
        </p:nvSpPr>
        <p:spPr>
          <a:xfrm>
            <a:off x="457201" y="2448000"/>
            <a:ext cx="7020000" cy="805526"/>
          </a:xfrm>
          <a:prstGeom prst="rect">
            <a:avLst/>
          </a:prstGeom>
        </p:spPr>
        <p:txBody>
          <a:bodyPr lIns="0"/>
          <a:lstStyle>
            <a:lvl1pPr marL="0" indent="0" algn="l">
              <a:buNone/>
              <a:defRPr sz="2000" spc="0">
                <a:solidFill>
                  <a:schemeClr val="bg1"/>
                </a:solidFill>
                <a:latin typeface="Lucida Sans"/>
                <a:cs typeface="Lucida Sans Unicode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14" name="Textplatzhalt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6299494"/>
            <a:ext cx="9065634" cy="258474"/>
          </a:xfrm>
          <a:prstGeom prst="rect">
            <a:avLst/>
          </a:prstGeom>
        </p:spPr>
        <p:txBody>
          <a:bodyPr vert="horz" lIns="0" rIns="0"/>
          <a:lstStyle>
            <a:lvl1pPr marL="177800" indent="-177800">
              <a:buClr>
                <a:srgbClr val="FAA500"/>
              </a:buClr>
              <a:buSzPct val="80000"/>
              <a:buFont typeface="Lucida Grande"/>
              <a:buChar char="▶"/>
              <a:tabLst>
                <a:tab pos="2151063" algn="l"/>
              </a:tabLst>
              <a:defRPr sz="1400" baseline="0">
                <a:solidFill>
                  <a:srgbClr val="697D91"/>
                </a:solidFill>
                <a:latin typeface="Lucida Sans"/>
              </a:defRPr>
            </a:lvl1pPr>
            <a:lvl2pPr marL="177800" indent="-177800">
              <a:buClr>
                <a:srgbClr val="FAA500"/>
              </a:buClr>
              <a:buSzPct val="80000"/>
              <a:buFont typeface="Lucida Grande"/>
              <a:buChar char="▶"/>
              <a:tabLst>
                <a:tab pos="2151063" algn="l"/>
              </a:tabLst>
              <a:defRPr sz="1000" baseline="0">
                <a:solidFill>
                  <a:srgbClr val="697378"/>
                </a:solidFill>
                <a:latin typeface="Lucida Sans"/>
              </a:defRPr>
            </a:lvl2pPr>
            <a:lvl3pPr marL="177800" indent="-177800">
              <a:buClr>
                <a:srgbClr val="FAA500"/>
              </a:buClr>
              <a:buSzPct val="80000"/>
              <a:buFont typeface="Lucida Grande"/>
              <a:buChar char="▶"/>
              <a:tabLst>
                <a:tab pos="2151063" algn="l"/>
              </a:tabLst>
              <a:defRPr sz="1000" baseline="0">
                <a:solidFill>
                  <a:srgbClr val="697378"/>
                </a:solidFill>
                <a:latin typeface="Lucida Sans"/>
              </a:defRPr>
            </a:lvl3pPr>
            <a:lvl4pPr marL="177800" indent="-177800">
              <a:buClr>
                <a:srgbClr val="FAA500"/>
              </a:buClr>
              <a:buSzPct val="80000"/>
              <a:buFont typeface="Lucida Grande"/>
              <a:buChar char="▶"/>
              <a:tabLst>
                <a:tab pos="2151063" algn="l"/>
              </a:tabLst>
              <a:defRPr sz="1000" baseline="0">
                <a:solidFill>
                  <a:srgbClr val="697378"/>
                </a:solidFill>
                <a:latin typeface="Lucida Sans"/>
              </a:defRPr>
            </a:lvl4pPr>
            <a:lvl5pPr marL="177800" indent="-177800">
              <a:buClr>
                <a:srgbClr val="FAA500"/>
              </a:buClr>
              <a:buSzPct val="80000"/>
              <a:buFont typeface="Lucida Grande"/>
              <a:buChar char="▶"/>
              <a:tabLst>
                <a:tab pos="2151063" algn="l"/>
              </a:tabLst>
              <a:defRPr sz="1000" baseline="0">
                <a:solidFill>
                  <a:srgbClr val="697378"/>
                </a:solidFill>
                <a:latin typeface="Lucida Sans"/>
              </a:defRPr>
            </a:lvl5pPr>
          </a:lstStyle>
          <a:p>
            <a:pPr lvl="0"/>
            <a:r>
              <a:rPr lang="de-DE" dirty="0"/>
              <a:t>Organisationseinheit oder Leistungsbereich</a:t>
            </a:r>
          </a:p>
        </p:txBody>
      </p:sp>
      <p:sp>
        <p:nvSpPr>
          <p:cNvPr id="10" name="Datumsplatzhalter 3"/>
          <p:cNvSpPr>
            <a:spLocks noGrp="1"/>
          </p:cNvSpPr>
          <p:nvPr>
            <p:ph type="dt" sz="half" idx="14"/>
          </p:nvPr>
        </p:nvSpPr>
        <p:spPr>
          <a:xfrm>
            <a:off x="10261600" y="6300788"/>
            <a:ext cx="1443038" cy="2571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rgbClr val="697D91"/>
                </a:solidFill>
                <a:latin typeface="Lucida Sans" pitchFamily="34" charset="0"/>
              </a:defRPr>
            </a:lvl1pPr>
          </a:lstStyle>
          <a:p>
            <a:pPr>
              <a:defRPr/>
            </a:pPr>
            <a:fld id="{E4283131-E6A7-40D3-9EB9-520657964184}" type="datetime1">
              <a:rPr lang="de-DE"/>
              <a:pPr>
                <a:defRPr/>
              </a:pPr>
              <a:t>09.10.2018</a:t>
            </a:fld>
            <a:r>
              <a:rPr lang="de-DE" sz="1000"/>
              <a:t> </a:t>
            </a:r>
            <a:endParaRPr lang="de-DE" sz="1000" dirty="0"/>
          </a:p>
        </p:txBody>
      </p:sp>
    </p:spTree>
    <p:extLst>
      <p:ext uri="{BB962C8B-B14F-4D97-AF65-F5344CB8AC3E}">
        <p14:creationId xmlns:p14="http://schemas.microsoft.com/office/powerpoint/2010/main" val="4036994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seite 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bgerundetes Rechteck 3"/>
          <p:cNvSpPr/>
          <p:nvPr/>
        </p:nvSpPr>
        <p:spPr>
          <a:xfrm>
            <a:off x="0" y="1668463"/>
            <a:ext cx="7632700" cy="2881312"/>
          </a:xfrm>
          <a:prstGeom prst="roundRect">
            <a:avLst>
              <a:gd name="adj" fmla="val 1188"/>
            </a:avLst>
          </a:prstGeom>
          <a:solidFill>
            <a:srgbClr val="697D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800" dirty="0">
                <a:solidFill>
                  <a:srgbClr val="697D91"/>
                </a:solidFill>
              </a:rPr>
              <a:t>-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0" y="1633538"/>
            <a:ext cx="7632700" cy="71437"/>
          </a:xfrm>
          <a:prstGeom prst="roundRect">
            <a:avLst/>
          </a:prstGeom>
          <a:solidFill>
            <a:srgbClr val="FA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>
              <a:solidFill>
                <a:srgbClr val="E78E23"/>
              </a:solidFill>
            </a:endParaRPr>
          </a:p>
        </p:txBody>
      </p:sp>
      <p:sp>
        <p:nvSpPr>
          <p:cNvPr id="6" name="Abgerundetes Rechteck 5"/>
          <p:cNvSpPr/>
          <p:nvPr/>
        </p:nvSpPr>
        <p:spPr>
          <a:xfrm>
            <a:off x="0" y="4513263"/>
            <a:ext cx="7632700" cy="71437"/>
          </a:xfrm>
          <a:prstGeom prst="roundRect">
            <a:avLst/>
          </a:prstGeom>
          <a:solidFill>
            <a:srgbClr val="FA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>
              <a:solidFill>
                <a:srgbClr val="E78E23"/>
              </a:solidFill>
            </a:endParaRPr>
          </a:p>
        </p:txBody>
      </p:sp>
      <p:sp>
        <p:nvSpPr>
          <p:cNvPr id="15" name="Titel 1"/>
          <p:cNvSpPr>
            <a:spLocks noGrp="1"/>
          </p:cNvSpPr>
          <p:nvPr>
            <p:ph type="ctrTitle"/>
          </p:nvPr>
        </p:nvSpPr>
        <p:spPr>
          <a:xfrm>
            <a:off x="457200" y="1839809"/>
            <a:ext cx="7020000" cy="533105"/>
          </a:xfrm>
          <a:prstGeom prst="rect">
            <a:avLst/>
          </a:prstGeom>
        </p:spPr>
        <p:txBody>
          <a:bodyPr lIns="0" rIns="0"/>
          <a:lstStyle>
            <a:lvl1pPr algn="l">
              <a:defRPr sz="3000">
                <a:solidFill>
                  <a:schemeClr val="bg1"/>
                </a:solidFill>
                <a:latin typeface="Lucida Sans"/>
                <a:cs typeface="Lucida Sans Unicode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16" name="Untertitel 2"/>
          <p:cNvSpPr>
            <a:spLocks noGrp="1"/>
          </p:cNvSpPr>
          <p:nvPr>
            <p:ph type="subTitle" idx="1"/>
          </p:nvPr>
        </p:nvSpPr>
        <p:spPr>
          <a:xfrm>
            <a:off x="457200" y="2448000"/>
            <a:ext cx="7020000" cy="805526"/>
          </a:xfrm>
          <a:prstGeom prst="rect">
            <a:avLst/>
          </a:prstGeom>
        </p:spPr>
        <p:txBody>
          <a:bodyPr lIns="0"/>
          <a:lstStyle>
            <a:lvl1pPr marL="0" indent="0" algn="l">
              <a:buNone/>
              <a:defRPr sz="2000" spc="0">
                <a:solidFill>
                  <a:schemeClr val="bg1"/>
                </a:solidFill>
                <a:latin typeface="Lucida Sans"/>
                <a:cs typeface="Lucida Sans Unicode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7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71013-0031-4193-A270-9600BEE45EEB}" type="slidenum">
              <a:rPr lang="de-CH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420378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seite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bgerundetes Rechteck 3"/>
          <p:cNvSpPr/>
          <p:nvPr/>
        </p:nvSpPr>
        <p:spPr>
          <a:xfrm>
            <a:off x="0" y="1668463"/>
            <a:ext cx="7632700" cy="2881312"/>
          </a:xfrm>
          <a:prstGeom prst="roundRect">
            <a:avLst>
              <a:gd name="adj" fmla="val 1188"/>
            </a:avLst>
          </a:prstGeom>
          <a:solidFill>
            <a:srgbClr val="FA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>
              <a:solidFill>
                <a:srgbClr val="FAA500"/>
              </a:solidFill>
            </a:endParaRPr>
          </a:p>
        </p:txBody>
      </p:sp>
      <p:sp>
        <p:nvSpPr>
          <p:cNvPr id="5" name="Abgerundetes Rechteck 4"/>
          <p:cNvSpPr/>
          <p:nvPr/>
        </p:nvSpPr>
        <p:spPr>
          <a:xfrm>
            <a:off x="0" y="1633538"/>
            <a:ext cx="7632700" cy="71437"/>
          </a:xfrm>
          <a:prstGeom prst="roundRect">
            <a:avLst/>
          </a:prstGeom>
          <a:solidFill>
            <a:srgbClr val="697D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>
              <a:solidFill>
                <a:srgbClr val="E78E23"/>
              </a:solidFill>
            </a:endParaRPr>
          </a:p>
        </p:txBody>
      </p:sp>
      <p:sp>
        <p:nvSpPr>
          <p:cNvPr id="6" name="Abgerundetes Rechteck 5"/>
          <p:cNvSpPr/>
          <p:nvPr/>
        </p:nvSpPr>
        <p:spPr>
          <a:xfrm>
            <a:off x="0" y="4513263"/>
            <a:ext cx="7632700" cy="71437"/>
          </a:xfrm>
          <a:prstGeom prst="roundRect">
            <a:avLst/>
          </a:prstGeom>
          <a:solidFill>
            <a:srgbClr val="697D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>
              <a:solidFill>
                <a:srgbClr val="E78E23"/>
              </a:solidFill>
            </a:endParaRPr>
          </a:p>
        </p:txBody>
      </p:sp>
      <p:sp>
        <p:nvSpPr>
          <p:cNvPr id="7" name="Titel 1"/>
          <p:cNvSpPr>
            <a:spLocks noGrp="1"/>
          </p:cNvSpPr>
          <p:nvPr>
            <p:ph type="ctrTitle"/>
          </p:nvPr>
        </p:nvSpPr>
        <p:spPr>
          <a:xfrm>
            <a:off x="457200" y="1839809"/>
            <a:ext cx="7020000" cy="533105"/>
          </a:xfrm>
          <a:prstGeom prst="rect">
            <a:avLst/>
          </a:prstGeom>
        </p:spPr>
        <p:txBody>
          <a:bodyPr lIns="0" rIns="0"/>
          <a:lstStyle>
            <a:lvl1pPr algn="l">
              <a:defRPr sz="3000">
                <a:solidFill>
                  <a:schemeClr val="bg1"/>
                </a:solidFill>
                <a:latin typeface="Lucida Sans"/>
                <a:cs typeface="Lucida Sans Unicode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8" name="Untertitel 2"/>
          <p:cNvSpPr>
            <a:spLocks noGrp="1"/>
          </p:cNvSpPr>
          <p:nvPr>
            <p:ph type="subTitle" idx="1"/>
          </p:nvPr>
        </p:nvSpPr>
        <p:spPr>
          <a:xfrm>
            <a:off x="457200" y="2448000"/>
            <a:ext cx="7020000" cy="805526"/>
          </a:xfrm>
          <a:prstGeom prst="rect">
            <a:avLst/>
          </a:prstGeom>
        </p:spPr>
        <p:txBody>
          <a:bodyPr lIns="0"/>
          <a:lstStyle>
            <a:lvl1pPr marL="0" indent="0" algn="l">
              <a:buNone/>
              <a:defRPr sz="2000" spc="0">
                <a:solidFill>
                  <a:schemeClr val="bg1"/>
                </a:solidFill>
                <a:latin typeface="Lucida Sans"/>
                <a:cs typeface="Lucida Sans Unicode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9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179C08-8418-41B0-8884-2C03CF535D23}" type="slidenum">
              <a:rPr lang="de-CH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023696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32000"/>
            <a:ext cx="11249025" cy="4788000"/>
          </a:xfrm>
          <a:prstGeom prst="rect">
            <a:avLst/>
          </a:prstGeom>
        </p:spPr>
        <p:txBody>
          <a:bodyPr lIns="0" rIns="0"/>
          <a:lstStyle>
            <a:lvl1pPr marL="271463" indent="-271463">
              <a:buClr>
                <a:srgbClr val="FAA500"/>
              </a:buClr>
              <a:buSzPct val="80000"/>
              <a:buFont typeface="Lucida Grande"/>
              <a:buChar char="▶"/>
              <a:defRPr sz="2200">
                <a:latin typeface="Lucida Sans"/>
                <a:cs typeface="Lucida Sans"/>
              </a:defRPr>
            </a:lvl1pPr>
            <a:lvl2pPr marL="742950" indent="-285750">
              <a:buClr>
                <a:srgbClr val="FAA500"/>
              </a:buClr>
              <a:buSzPct val="80000"/>
              <a:buFont typeface="Lucida Grande"/>
              <a:buChar char="▶"/>
              <a:defRPr sz="2200">
                <a:latin typeface="Lucida Sans"/>
                <a:cs typeface="Lucida Sans"/>
              </a:defRPr>
            </a:lvl2pPr>
            <a:lvl3pPr marL="1143000" indent="-228600">
              <a:buClr>
                <a:srgbClr val="FAA500"/>
              </a:buClr>
              <a:buSzPct val="80000"/>
              <a:buFont typeface="Lucida Grande"/>
              <a:buChar char="▶"/>
              <a:defRPr sz="2200">
                <a:latin typeface="Lucida Sans"/>
                <a:cs typeface="Lucida Sans"/>
              </a:defRPr>
            </a:lvl3pPr>
            <a:lvl4pPr marL="1600200" indent="-228600">
              <a:buClr>
                <a:srgbClr val="FAA500"/>
              </a:buClr>
              <a:buSzPct val="80000"/>
              <a:buFont typeface="Lucida Grande"/>
              <a:buChar char="▶"/>
              <a:defRPr sz="2200">
                <a:latin typeface="Lucida Sans"/>
                <a:cs typeface="Lucida Sans"/>
              </a:defRPr>
            </a:lvl4pPr>
            <a:lvl5pPr marL="2057400" indent="-228600">
              <a:buClr>
                <a:srgbClr val="FAA500"/>
              </a:buClr>
              <a:buSzPct val="80000"/>
              <a:buFont typeface="Lucida Grande"/>
              <a:buChar char="▶"/>
              <a:defRPr sz="2200">
                <a:latin typeface="Lucida Sans"/>
                <a:cs typeface="Lucida San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ctrTitle"/>
          </p:nvPr>
        </p:nvSpPr>
        <p:spPr>
          <a:xfrm>
            <a:off x="457200" y="360000"/>
            <a:ext cx="11249025" cy="540000"/>
          </a:xfrm>
          <a:prstGeom prst="rect">
            <a:avLst/>
          </a:prstGeom>
        </p:spPr>
        <p:txBody>
          <a:bodyPr lIns="0" rIns="0"/>
          <a:lstStyle>
            <a:lvl1pPr algn="l">
              <a:defRPr sz="3000" b="0" i="0">
                <a:solidFill>
                  <a:srgbClr val="697D91"/>
                </a:solidFill>
                <a:latin typeface="Lucida Sans"/>
                <a:cs typeface="Lucida Sans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0A35F2-7595-4779-9180-596D2E72BBB9}" type="slidenum">
              <a:rPr lang="de-CH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703155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Bild mit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ctrTitle"/>
          </p:nvPr>
        </p:nvSpPr>
        <p:spPr>
          <a:xfrm>
            <a:off x="457200" y="360000"/>
            <a:ext cx="11249025" cy="540000"/>
          </a:xfrm>
          <a:prstGeom prst="rect">
            <a:avLst/>
          </a:prstGeom>
        </p:spPr>
        <p:txBody>
          <a:bodyPr lIns="0" rIns="0"/>
          <a:lstStyle>
            <a:lvl1pPr algn="l">
              <a:defRPr sz="3000">
                <a:solidFill>
                  <a:srgbClr val="697D91"/>
                </a:solidFill>
                <a:latin typeface="Lucida Sans"/>
                <a:cs typeface="Lucida Sans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15" name="Textplatzhalter 2"/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11249025" cy="540000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buNone/>
              <a:defRPr sz="2200" b="0" i="0">
                <a:solidFill>
                  <a:srgbClr val="697D91"/>
                </a:solidFill>
                <a:latin typeface="Lucida Sans"/>
                <a:cs typeface="Lucida San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6" name="Inhaltsplatzhalter 2"/>
          <p:cNvSpPr>
            <a:spLocks noGrp="1"/>
          </p:cNvSpPr>
          <p:nvPr>
            <p:ph sz="half" idx="13"/>
          </p:nvPr>
        </p:nvSpPr>
        <p:spPr>
          <a:xfrm>
            <a:off x="457200" y="2160000"/>
            <a:ext cx="11249025" cy="3960000"/>
          </a:xfrm>
          <a:prstGeom prst="rect">
            <a:avLst/>
          </a:prstGeom>
        </p:spPr>
        <p:txBody>
          <a:bodyPr lIns="0" rIns="0"/>
          <a:lstStyle>
            <a:lvl1pPr marL="271463" indent="-271463">
              <a:buClr>
                <a:srgbClr val="FAA500"/>
              </a:buClr>
              <a:buSzPct val="80000"/>
              <a:buFont typeface="Lucida Grande"/>
              <a:buChar char="▶"/>
              <a:defRPr sz="2200">
                <a:latin typeface="Lucida Sans"/>
                <a:cs typeface="Lucida Sans"/>
              </a:defRPr>
            </a:lvl1pPr>
            <a:lvl2pPr marL="714375" indent="-257175">
              <a:buClr>
                <a:srgbClr val="FAA500"/>
              </a:buClr>
              <a:buSzPct val="80000"/>
              <a:buFont typeface="Lucida Grande"/>
              <a:buChar char="▶"/>
              <a:defRPr sz="2200">
                <a:latin typeface="Lucida Sans"/>
                <a:cs typeface="Lucida Sans"/>
              </a:defRPr>
            </a:lvl2pPr>
            <a:lvl3pPr marL="1143000" indent="-228600">
              <a:buClr>
                <a:srgbClr val="FAA500"/>
              </a:buClr>
              <a:buSzPct val="80000"/>
              <a:buFont typeface="Lucida Grande"/>
              <a:buChar char="▶"/>
              <a:defRPr sz="2200">
                <a:latin typeface="Lucida Sans"/>
                <a:cs typeface="Lucida Sans"/>
              </a:defRPr>
            </a:lvl3pPr>
            <a:lvl4pPr marL="1600200" indent="-228600">
              <a:buClr>
                <a:srgbClr val="FAA500"/>
              </a:buClr>
              <a:buSzPct val="80000"/>
              <a:buFont typeface="Lucida Grande"/>
              <a:buChar char="▶"/>
              <a:defRPr sz="2200">
                <a:latin typeface="Lucida Sans"/>
                <a:cs typeface="Lucida Sans"/>
              </a:defRPr>
            </a:lvl4pPr>
            <a:lvl5pPr marL="2057400" indent="-228600">
              <a:buClr>
                <a:srgbClr val="FAA500"/>
              </a:buClr>
              <a:buSzPct val="80000"/>
              <a:buFont typeface="Lucida Grande"/>
              <a:buChar char="▶"/>
              <a:defRPr sz="2200">
                <a:latin typeface="Lucida Sans"/>
                <a:cs typeface="Lucida San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Foliennummernplatzhalt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C55A69-AF00-48CA-9C5B-76F6193071D6}" type="slidenum">
              <a:rPr lang="de-CH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147232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Textfelder/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ctrTitle"/>
          </p:nvPr>
        </p:nvSpPr>
        <p:spPr>
          <a:xfrm>
            <a:off x="457199" y="360000"/>
            <a:ext cx="11249025" cy="540000"/>
          </a:xfrm>
          <a:prstGeom prst="rect">
            <a:avLst/>
          </a:prstGeom>
        </p:spPr>
        <p:txBody>
          <a:bodyPr lIns="0" rIns="0"/>
          <a:lstStyle>
            <a:lvl1pPr algn="l">
              <a:defRPr sz="3000">
                <a:solidFill>
                  <a:srgbClr val="697D91"/>
                </a:solidFill>
                <a:latin typeface="Lucida Sans"/>
                <a:cs typeface="Lucida Sans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15" name="Textplatzhalter 2"/>
          <p:cNvSpPr>
            <a:spLocks noGrp="1"/>
          </p:cNvSpPr>
          <p:nvPr>
            <p:ph type="body" idx="1"/>
          </p:nvPr>
        </p:nvSpPr>
        <p:spPr>
          <a:xfrm>
            <a:off x="450851" y="5399231"/>
            <a:ext cx="5508000" cy="720583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Lucida Sans"/>
                <a:cs typeface="Lucida San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4" name="Textplatzhalter 2"/>
          <p:cNvSpPr>
            <a:spLocks noGrp="1"/>
          </p:cNvSpPr>
          <p:nvPr>
            <p:ph type="body" idx="18"/>
          </p:nvPr>
        </p:nvSpPr>
        <p:spPr>
          <a:xfrm>
            <a:off x="6199200" y="5399231"/>
            <a:ext cx="5508000" cy="720583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Lucida Sans"/>
                <a:cs typeface="Lucida San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9" name="Inhaltsplatzhalter 2"/>
          <p:cNvSpPr>
            <a:spLocks noGrp="1"/>
          </p:cNvSpPr>
          <p:nvPr>
            <p:ph sz="half" idx="13"/>
          </p:nvPr>
        </p:nvSpPr>
        <p:spPr>
          <a:xfrm>
            <a:off x="450851" y="1332000"/>
            <a:ext cx="5508000" cy="4067231"/>
          </a:xfrm>
          <a:prstGeom prst="rect">
            <a:avLst/>
          </a:prstGeom>
        </p:spPr>
        <p:txBody>
          <a:bodyPr lIns="0" rIns="0"/>
          <a:lstStyle>
            <a:lvl1pPr marL="271463" indent="-271463">
              <a:buClr>
                <a:srgbClr val="FAA500"/>
              </a:buClr>
              <a:buSzPct val="80000"/>
              <a:buFont typeface="Lucida Grande"/>
              <a:buChar char="▶"/>
              <a:defRPr sz="2200">
                <a:latin typeface="Lucida Sans"/>
                <a:cs typeface="Lucida Sans"/>
              </a:defRPr>
            </a:lvl1pPr>
            <a:lvl2pPr marL="714375" indent="-257175">
              <a:buClr>
                <a:srgbClr val="FAA500"/>
              </a:buClr>
              <a:buSzPct val="80000"/>
              <a:buFont typeface="Lucida Grande"/>
              <a:buChar char="▶"/>
              <a:defRPr sz="2200">
                <a:latin typeface="Lucida Sans"/>
                <a:cs typeface="Lucida Sans"/>
              </a:defRPr>
            </a:lvl2pPr>
            <a:lvl3pPr marL="1143000" indent="-228600">
              <a:buClr>
                <a:srgbClr val="FAA500"/>
              </a:buClr>
              <a:buSzPct val="80000"/>
              <a:buFont typeface="Lucida Grande"/>
              <a:buChar char="▶"/>
              <a:defRPr sz="2200">
                <a:latin typeface="Lucida Sans"/>
                <a:cs typeface="Lucida Sans"/>
              </a:defRPr>
            </a:lvl3pPr>
            <a:lvl4pPr marL="1600200" indent="-228600">
              <a:buClr>
                <a:srgbClr val="FAA500"/>
              </a:buClr>
              <a:buSzPct val="80000"/>
              <a:buFont typeface="Lucida Grande"/>
              <a:buChar char="▶"/>
              <a:defRPr sz="2200">
                <a:latin typeface="Lucida Sans"/>
                <a:cs typeface="Lucida Sans"/>
              </a:defRPr>
            </a:lvl4pPr>
            <a:lvl5pPr marL="2057400" indent="-228600">
              <a:buClr>
                <a:srgbClr val="FAA500"/>
              </a:buClr>
              <a:buSzPct val="80000"/>
              <a:buFont typeface="Lucida Grande"/>
              <a:buChar char="▶"/>
              <a:defRPr sz="2200">
                <a:latin typeface="Lucida Sans"/>
                <a:cs typeface="Lucida San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1" name="Inhaltsplatzhalter 3"/>
          <p:cNvSpPr>
            <a:spLocks noGrp="1"/>
          </p:cNvSpPr>
          <p:nvPr>
            <p:ph sz="half" idx="15"/>
          </p:nvPr>
        </p:nvSpPr>
        <p:spPr>
          <a:xfrm>
            <a:off x="6199200" y="1332000"/>
            <a:ext cx="5508000" cy="4067231"/>
          </a:xfrm>
          <a:prstGeom prst="rect">
            <a:avLst/>
          </a:prstGeom>
        </p:spPr>
        <p:txBody>
          <a:bodyPr lIns="0" rIns="0"/>
          <a:lstStyle>
            <a:lvl1pPr marL="271463" indent="-271463">
              <a:buClr>
                <a:srgbClr val="FAA500"/>
              </a:buClr>
              <a:buSzPct val="80000"/>
              <a:buFont typeface="Lucida Grande"/>
              <a:buChar char="▶"/>
              <a:defRPr sz="2200" b="0" i="0" baseline="0">
                <a:solidFill>
                  <a:schemeClr val="tx1"/>
                </a:solidFill>
                <a:latin typeface="Lucida Sans"/>
                <a:cs typeface="Lucida Sans"/>
              </a:defRPr>
            </a:lvl1pPr>
            <a:lvl2pPr marL="714375" indent="-257175">
              <a:buClr>
                <a:srgbClr val="FAA500"/>
              </a:buClr>
              <a:buSzPct val="80000"/>
              <a:buFont typeface="Lucida Grande"/>
              <a:buChar char="▶"/>
              <a:defRPr sz="2200" b="0" i="0" baseline="0">
                <a:solidFill>
                  <a:schemeClr val="tx1"/>
                </a:solidFill>
                <a:latin typeface="Lucida Sans"/>
                <a:cs typeface="Lucida Sans"/>
              </a:defRPr>
            </a:lvl2pPr>
            <a:lvl3pPr marL="1143000" indent="-228600">
              <a:buClr>
                <a:srgbClr val="FAA500"/>
              </a:buClr>
              <a:buSzPct val="80000"/>
              <a:buFont typeface="Lucida Grande"/>
              <a:buChar char="▶"/>
              <a:defRPr sz="2200" b="0" i="0" baseline="0">
                <a:solidFill>
                  <a:schemeClr val="tx1"/>
                </a:solidFill>
                <a:latin typeface="Lucida Sans"/>
                <a:cs typeface="Lucida Sans"/>
              </a:defRPr>
            </a:lvl3pPr>
            <a:lvl4pPr marL="1600200" indent="-228600">
              <a:buClr>
                <a:srgbClr val="FAA500"/>
              </a:buClr>
              <a:buSzPct val="80000"/>
              <a:buFont typeface="Lucida Grande"/>
              <a:buChar char="▶"/>
              <a:defRPr sz="2200" b="0" i="0" baseline="0">
                <a:solidFill>
                  <a:schemeClr val="tx1"/>
                </a:solidFill>
                <a:latin typeface="Lucida Sans"/>
                <a:cs typeface="Lucida Sans"/>
              </a:defRPr>
            </a:lvl4pPr>
            <a:lvl5pPr marL="2057400" indent="-228600">
              <a:buClr>
                <a:srgbClr val="FAA500"/>
              </a:buClr>
              <a:buSzPct val="80000"/>
              <a:buFont typeface="Lucida Grande"/>
              <a:buChar char="▶"/>
              <a:defRPr sz="2200" b="0" i="0" baseline="0">
                <a:solidFill>
                  <a:schemeClr val="tx1"/>
                </a:solidFill>
                <a:latin typeface="Lucida Sans"/>
                <a:cs typeface="Lucida San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Foliennummernplatzhalter 2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B21B8-EC19-437D-956C-B9E2193DE066}" type="slidenum">
              <a:rPr lang="de-CH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641389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Textfelder/Bilder mit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ctrTitle"/>
          </p:nvPr>
        </p:nvSpPr>
        <p:spPr>
          <a:xfrm>
            <a:off x="457200" y="360000"/>
            <a:ext cx="11249025" cy="540000"/>
          </a:xfrm>
          <a:prstGeom prst="rect">
            <a:avLst/>
          </a:prstGeom>
        </p:spPr>
        <p:txBody>
          <a:bodyPr lIns="0" rIns="0"/>
          <a:lstStyle>
            <a:lvl1pPr algn="l">
              <a:defRPr sz="3000" b="0" i="0">
                <a:solidFill>
                  <a:srgbClr val="697D91"/>
                </a:solidFill>
                <a:latin typeface="Lucida Sans"/>
                <a:cs typeface="Lucida Sans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15" name="Textplatzhalter 2"/>
          <p:cNvSpPr>
            <a:spLocks noGrp="1"/>
          </p:cNvSpPr>
          <p:nvPr>
            <p:ph type="body" idx="1"/>
          </p:nvPr>
        </p:nvSpPr>
        <p:spPr>
          <a:xfrm>
            <a:off x="456226" y="1332000"/>
            <a:ext cx="5508000" cy="540000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buNone/>
              <a:defRPr sz="2200" b="0" i="0">
                <a:solidFill>
                  <a:srgbClr val="697D91"/>
                </a:solidFill>
                <a:latin typeface="Lucida Sans"/>
                <a:cs typeface="Lucida San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6" name="Inhaltsplatzhalter 2"/>
          <p:cNvSpPr>
            <a:spLocks noGrp="1"/>
          </p:cNvSpPr>
          <p:nvPr>
            <p:ph sz="half" idx="13"/>
          </p:nvPr>
        </p:nvSpPr>
        <p:spPr>
          <a:xfrm>
            <a:off x="457201" y="2160000"/>
            <a:ext cx="5508000" cy="3960000"/>
          </a:xfrm>
          <a:prstGeom prst="rect">
            <a:avLst/>
          </a:prstGeom>
        </p:spPr>
        <p:txBody>
          <a:bodyPr lIns="0" rIns="0"/>
          <a:lstStyle>
            <a:lvl1pPr marL="271463" indent="-271463">
              <a:buClr>
                <a:srgbClr val="FAA500"/>
              </a:buClr>
              <a:buSzPct val="80000"/>
              <a:buFont typeface="Lucida Grande"/>
              <a:buChar char="▶"/>
              <a:defRPr sz="2200">
                <a:latin typeface="Lucida Sans"/>
                <a:cs typeface="Lucida Sans"/>
              </a:defRPr>
            </a:lvl1pPr>
            <a:lvl2pPr marL="714375" indent="-257175">
              <a:buClr>
                <a:srgbClr val="FAA500"/>
              </a:buClr>
              <a:buSzPct val="80000"/>
              <a:buFont typeface="Lucida Grande"/>
              <a:buChar char="▶"/>
              <a:defRPr sz="2200">
                <a:latin typeface="Lucida Sans"/>
                <a:cs typeface="Lucida Sans"/>
              </a:defRPr>
            </a:lvl2pPr>
            <a:lvl3pPr marL="1143000" indent="-228600">
              <a:buClr>
                <a:srgbClr val="FAA500"/>
              </a:buClr>
              <a:buSzPct val="80000"/>
              <a:buFont typeface="Lucida Grande"/>
              <a:buChar char="▶"/>
              <a:defRPr sz="2200">
                <a:latin typeface="Lucida Sans"/>
                <a:cs typeface="Lucida Sans"/>
              </a:defRPr>
            </a:lvl3pPr>
            <a:lvl4pPr marL="1600200" indent="-228600">
              <a:buClr>
                <a:srgbClr val="FAA500"/>
              </a:buClr>
              <a:buSzPct val="80000"/>
              <a:buFont typeface="Lucida Grande"/>
              <a:buChar char="▶"/>
              <a:defRPr sz="2200">
                <a:latin typeface="Lucida Sans"/>
                <a:cs typeface="Lucida Sans"/>
              </a:defRPr>
            </a:lvl4pPr>
            <a:lvl5pPr marL="2057400" indent="-228600">
              <a:buClr>
                <a:srgbClr val="FAA500"/>
              </a:buClr>
              <a:buSzPct val="80000"/>
              <a:buFont typeface="Lucida Grande"/>
              <a:buChar char="▶"/>
              <a:defRPr sz="2200">
                <a:latin typeface="Lucida Sans"/>
                <a:cs typeface="Lucida San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7" name="Textplatzhalter 2"/>
          <p:cNvSpPr>
            <a:spLocks noGrp="1"/>
          </p:cNvSpPr>
          <p:nvPr>
            <p:ph type="body" idx="14"/>
          </p:nvPr>
        </p:nvSpPr>
        <p:spPr>
          <a:xfrm>
            <a:off x="6198225" y="1332000"/>
            <a:ext cx="5508000" cy="540000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buNone/>
              <a:defRPr sz="2200" b="0" i="0">
                <a:solidFill>
                  <a:srgbClr val="697D91"/>
                </a:solidFill>
                <a:latin typeface="Lucida Sans"/>
                <a:cs typeface="Lucida San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8" name="Inhaltsplatzhalter 3"/>
          <p:cNvSpPr>
            <a:spLocks noGrp="1"/>
          </p:cNvSpPr>
          <p:nvPr>
            <p:ph sz="half" idx="15"/>
          </p:nvPr>
        </p:nvSpPr>
        <p:spPr>
          <a:xfrm>
            <a:off x="6199200" y="2160000"/>
            <a:ext cx="5508000" cy="3960000"/>
          </a:xfrm>
          <a:prstGeom prst="rect">
            <a:avLst/>
          </a:prstGeom>
        </p:spPr>
        <p:txBody>
          <a:bodyPr lIns="0" rIns="0"/>
          <a:lstStyle>
            <a:lvl1pPr marL="271463" indent="-271463">
              <a:buClr>
                <a:srgbClr val="FAA500"/>
              </a:buClr>
              <a:buSzPct val="80000"/>
              <a:buFont typeface="Lucida Grande"/>
              <a:buChar char="▶"/>
              <a:defRPr sz="2200" b="0" i="0" baseline="0">
                <a:solidFill>
                  <a:schemeClr val="tx1"/>
                </a:solidFill>
                <a:latin typeface="Lucida Sans"/>
                <a:cs typeface="Lucida Sans"/>
              </a:defRPr>
            </a:lvl1pPr>
            <a:lvl2pPr marL="714375" indent="-257175">
              <a:buClr>
                <a:srgbClr val="FAA500"/>
              </a:buClr>
              <a:buSzPct val="80000"/>
              <a:buFont typeface="Lucida Grande"/>
              <a:buChar char="▶"/>
              <a:defRPr sz="2200" b="0" i="0" baseline="0">
                <a:solidFill>
                  <a:schemeClr val="tx1"/>
                </a:solidFill>
                <a:latin typeface="Lucida Sans"/>
                <a:cs typeface="Lucida Sans"/>
              </a:defRPr>
            </a:lvl2pPr>
            <a:lvl3pPr marL="1143000" indent="-228600">
              <a:buClr>
                <a:srgbClr val="FAA500"/>
              </a:buClr>
              <a:buSzPct val="80000"/>
              <a:buFont typeface="Lucida Grande"/>
              <a:buChar char="▶"/>
              <a:defRPr sz="2200" b="0" i="0" baseline="0">
                <a:solidFill>
                  <a:schemeClr val="tx1"/>
                </a:solidFill>
                <a:latin typeface="Lucida Sans"/>
                <a:cs typeface="Lucida Sans"/>
              </a:defRPr>
            </a:lvl3pPr>
            <a:lvl4pPr marL="1600200" indent="-228600">
              <a:buClr>
                <a:srgbClr val="FAA500"/>
              </a:buClr>
              <a:buSzPct val="80000"/>
              <a:buFont typeface="Lucida Grande"/>
              <a:buChar char="▶"/>
              <a:defRPr sz="2200" b="0" i="0" baseline="0">
                <a:solidFill>
                  <a:schemeClr val="tx1"/>
                </a:solidFill>
                <a:latin typeface="Lucida Sans"/>
                <a:cs typeface="Lucida Sans"/>
              </a:defRPr>
            </a:lvl4pPr>
            <a:lvl5pPr marL="2057400" indent="-228600">
              <a:buClr>
                <a:srgbClr val="FAA500"/>
              </a:buClr>
              <a:buSzPct val="80000"/>
              <a:buFont typeface="Lucida Grande"/>
              <a:buChar char="▶"/>
              <a:defRPr sz="2200" b="0" i="0" baseline="0">
                <a:solidFill>
                  <a:schemeClr val="tx1"/>
                </a:solidFill>
                <a:latin typeface="Lucida Sans"/>
                <a:cs typeface="Lucida San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Foliennummernplatzhalt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A6D72C-BFB2-41C7-957D-2E87BB499368}" type="slidenum">
              <a:rPr lang="de-CH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32675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Textfelder/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ctrTitle"/>
          </p:nvPr>
        </p:nvSpPr>
        <p:spPr>
          <a:xfrm>
            <a:off x="457199" y="360000"/>
            <a:ext cx="11249025" cy="540000"/>
          </a:xfrm>
          <a:prstGeom prst="rect">
            <a:avLst/>
          </a:prstGeom>
        </p:spPr>
        <p:txBody>
          <a:bodyPr lIns="0"/>
          <a:lstStyle>
            <a:lvl1pPr algn="l">
              <a:defRPr sz="3000" b="0" i="0">
                <a:solidFill>
                  <a:srgbClr val="697D91"/>
                </a:solidFill>
                <a:latin typeface="Lucida Sans"/>
                <a:cs typeface="Lucida Sans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15" name="Textplatzhalter 2"/>
          <p:cNvSpPr>
            <a:spLocks noGrp="1"/>
          </p:cNvSpPr>
          <p:nvPr>
            <p:ph type="body" idx="1"/>
          </p:nvPr>
        </p:nvSpPr>
        <p:spPr>
          <a:xfrm>
            <a:off x="453600" y="5399231"/>
            <a:ext cx="3556800" cy="720583"/>
          </a:xfrm>
          <a:prstGeom prst="rect">
            <a:avLst/>
          </a:prstGeom>
        </p:spPr>
        <p:txBody>
          <a:bodyPr lIns="0" anchor="t" anchorCtr="0"/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Lucida Sans"/>
                <a:cs typeface="Lucida San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4" name="Textplatzhalter 2"/>
          <p:cNvSpPr>
            <a:spLocks noGrp="1"/>
          </p:cNvSpPr>
          <p:nvPr>
            <p:ph type="body" idx="18"/>
          </p:nvPr>
        </p:nvSpPr>
        <p:spPr>
          <a:xfrm>
            <a:off x="4298400" y="5399231"/>
            <a:ext cx="3556800" cy="720583"/>
          </a:xfrm>
          <a:prstGeom prst="rect">
            <a:avLst/>
          </a:prstGeom>
        </p:spPr>
        <p:txBody>
          <a:bodyPr lIns="0" anchor="t" anchorCtr="0"/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Lucida Sans"/>
                <a:cs typeface="Lucida San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9" name="Inhaltsplatzhalter 2"/>
          <p:cNvSpPr>
            <a:spLocks noGrp="1"/>
          </p:cNvSpPr>
          <p:nvPr>
            <p:ph sz="half" idx="13"/>
          </p:nvPr>
        </p:nvSpPr>
        <p:spPr>
          <a:xfrm>
            <a:off x="453600" y="1332000"/>
            <a:ext cx="3556800" cy="4067230"/>
          </a:xfrm>
          <a:prstGeom prst="rect">
            <a:avLst/>
          </a:prstGeom>
        </p:spPr>
        <p:txBody>
          <a:bodyPr lIns="0"/>
          <a:lstStyle>
            <a:lvl1pPr marL="271463" indent="-271463">
              <a:buClr>
                <a:srgbClr val="FAA500"/>
              </a:buClr>
              <a:buSzPct val="80000"/>
              <a:buFont typeface="Lucida Grande"/>
              <a:buChar char="▶"/>
              <a:defRPr sz="2200">
                <a:latin typeface="Lucida Sans"/>
                <a:cs typeface="Lucida Sans"/>
              </a:defRPr>
            </a:lvl1pPr>
            <a:lvl2pPr marL="714375" indent="-257175">
              <a:buClr>
                <a:srgbClr val="FAA500"/>
              </a:buClr>
              <a:buSzPct val="80000"/>
              <a:buFont typeface="Lucida Grande"/>
              <a:buChar char="▶"/>
              <a:defRPr sz="2200">
                <a:latin typeface="Lucida Sans"/>
                <a:cs typeface="Lucida Sans"/>
              </a:defRPr>
            </a:lvl2pPr>
            <a:lvl3pPr marL="1143000" indent="-228600">
              <a:buClr>
                <a:srgbClr val="FAA500"/>
              </a:buClr>
              <a:buSzPct val="80000"/>
              <a:buFont typeface="Lucida Grande"/>
              <a:buChar char="▶"/>
              <a:defRPr sz="2200">
                <a:latin typeface="Lucida Sans"/>
                <a:cs typeface="Lucida Sans"/>
              </a:defRPr>
            </a:lvl3pPr>
            <a:lvl4pPr marL="1600200" indent="-228600">
              <a:buClr>
                <a:srgbClr val="FAA500"/>
              </a:buClr>
              <a:buSzPct val="80000"/>
              <a:buFont typeface="Lucida Grande"/>
              <a:buChar char="▶"/>
              <a:defRPr sz="2200">
                <a:latin typeface="Lucida Sans"/>
                <a:cs typeface="Lucida Sans"/>
              </a:defRPr>
            </a:lvl4pPr>
            <a:lvl5pPr marL="2057400" indent="-228600">
              <a:buClr>
                <a:srgbClr val="FAA500"/>
              </a:buClr>
              <a:buSzPct val="80000"/>
              <a:buFont typeface="Lucida Grande"/>
              <a:buChar char="▶"/>
              <a:defRPr sz="2200">
                <a:latin typeface="Lucida Sans"/>
                <a:cs typeface="Lucida San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1" name="Inhaltsplatzhalter 3"/>
          <p:cNvSpPr>
            <a:spLocks noGrp="1"/>
          </p:cNvSpPr>
          <p:nvPr>
            <p:ph sz="half" idx="15"/>
          </p:nvPr>
        </p:nvSpPr>
        <p:spPr>
          <a:xfrm>
            <a:off x="4298400" y="1332001"/>
            <a:ext cx="3556800" cy="4067230"/>
          </a:xfrm>
          <a:prstGeom prst="rect">
            <a:avLst/>
          </a:prstGeom>
        </p:spPr>
        <p:txBody>
          <a:bodyPr lIns="0"/>
          <a:lstStyle>
            <a:lvl1pPr marL="271463" indent="-271463">
              <a:buClr>
                <a:srgbClr val="FAA500"/>
              </a:buClr>
              <a:buSzPct val="80000"/>
              <a:buFont typeface="Lucida Grande"/>
              <a:buChar char="▶"/>
              <a:defRPr sz="2200" b="0" i="0" baseline="0">
                <a:latin typeface="Lucida Sans"/>
                <a:cs typeface="Lucida Sans"/>
              </a:defRPr>
            </a:lvl1pPr>
            <a:lvl2pPr marL="714375" indent="-257175">
              <a:buClr>
                <a:srgbClr val="FAA500"/>
              </a:buClr>
              <a:buSzPct val="80000"/>
              <a:buFont typeface="Lucida Grande"/>
              <a:buChar char="▶"/>
              <a:defRPr sz="2200" b="0" i="0" baseline="0">
                <a:latin typeface="Lucida Sans"/>
                <a:cs typeface="Lucida Sans"/>
              </a:defRPr>
            </a:lvl2pPr>
            <a:lvl3pPr marL="1143000" indent="-228600">
              <a:buClr>
                <a:srgbClr val="FAA500"/>
              </a:buClr>
              <a:buSzPct val="80000"/>
              <a:buFont typeface="Lucida Grande"/>
              <a:buChar char="▶"/>
              <a:defRPr sz="2200" b="0" i="0" baseline="0">
                <a:latin typeface="Lucida Sans"/>
                <a:cs typeface="Lucida Sans"/>
              </a:defRPr>
            </a:lvl3pPr>
            <a:lvl4pPr marL="1600200" indent="-228600">
              <a:buClr>
                <a:srgbClr val="FAA500"/>
              </a:buClr>
              <a:buSzPct val="80000"/>
              <a:buFont typeface="Lucida Grande"/>
              <a:buChar char="▶"/>
              <a:defRPr sz="2200" b="0" i="0" baseline="0">
                <a:latin typeface="Lucida Sans"/>
                <a:cs typeface="Lucida Sans"/>
              </a:defRPr>
            </a:lvl4pPr>
            <a:lvl5pPr marL="2057400" indent="-228600">
              <a:buClr>
                <a:srgbClr val="FAA500"/>
              </a:buClr>
              <a:buSzPct val="80000"/>
              <a:buFont typeface="Lucida Grande"/>
              <a:buChar char="▶"/>
              <a:defRPr sz="2200" b="0" i="0" baseline="0">
                <a:latin typeface="Lucida Sans"/>
                <a:cs typeface="Lucida San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Inhaltsplatzhalter 3"/>
          <p:cNvSpPr>
            <a:spLocks noGrp="1"/>
          </p:cNvSpPr>
          <p:nvPr>
            <p:ph sz="half" idx="19"/>
          </p:nvPr>
        </p:nvSpPr>
        <p:spPr>
          <a:xfrm>
            <a:off x="8149424" y="1332001"/>
            <a:ext cx="3556800" cy="4067230"/>
          </a:xfrm>
          <a:prstGeom prst="rect">
            <a:avLst/>
          </a:prstGeom>
        </p:spPr>
        <p:txBody>
          <a:bodyPr lIns="0"/>
          <a:lstStyle>
            <a:lvl1pPr marL="271463" indent="-271463">
              <a:buClr>
                <a:srgbClr val="FAA500"/>
              </a:buClr>
              <a:buSzPct val="80000"/>
              <a:buFont typeface="Lucida Grande"/>
              <a:buChar char="▶"/>
              <a:defRPr sz="2200" b="0" i="0" baseline="0">
                <a:latin typeface="Lucida Sans"/>
                <a:cs typeface="Lucida Sans"/>
              </a:defRPr>
            </a:lvl1pPr>
            <a:lvl2pPr marL="714375" indent="-257175">
              <a:buClr>
                <a:srgbClr val="FAA500"/>
              </a:buClr>
              <a:buSzPct val="80000"/>
              <a:buFont typeface="Lucida Grande"/>
              <a:buChar char="▶"/>
              <a:defRPr sz="2200" b="0" i="0" baseline="0">
                <a:latin typeface="Lucida Sans"/>
                <a:cs typeface="Lucida Sans"/>
              </a:defRPr>
            </a:lvl2pPr>
            <a:lvl3pPr marL="1143000" indent="-228600">
              <a:buClr>
                <a:srgbClr val="FAA500"/>
              </a:buClr>
              <a:buSzPct val="80000"/>
              <a:buFont typeface="Lucida Grande"/>
              <a:buChar char="▶"/>
              <a:defRPr sz="2200" b="0" i="0" baseline="0">
                <a:latin typeface="Lucida Sans"/>
                <a:cs typeface="Lucida Sans"/>
              </a:defRPr>
            </a:lvl3pPr>
            <a:lvl4pPr marL="1600200" indent="-228600">
              <a:buClr>
                <a:srgbClr val="FAA500"/>
              </a:buClr>
              <a:buSzPct val="80000"/>
              <a:buFont typeface="Lucida Grande"/>
              <a:buChar char="▶"/>
              <a:defRPr sz="2200" b="0" i="0" baseline="0">
                <a:latin typeface="Lucida Sans"/>
                <a:cs typeface="Lucida Sans"/>
              </a:defRPr>
            </a:lvl4pPr>
            <a:lvl5pPr marL="2057400" indent="-228600">
              <a:buClr>
                <a:srgbClr val="FAA500"/>
              </a:buClr>
              <a:buSzPct val="80000"/>
              <a:buFont typeface="Lucida Grande"/>
              <a:buChar char="▶"/>
              <a:defRPr sz="2200" b="0" i="0" baseline="0">
                <a:latin typeface="Lucida Sans"/>
                <a:cs typeface="Lucida San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8" name="Textplatzhalter 2"/>
          <p:cNvSpPr>
            <a:spLocks noGrp="1"/>
          </p:cNvSpPr>
          <p:nvPr>
            <p:ph type="body" idx="20"/>
          </p:nvPr>
        </p:nvSpPr>
        <p:spPr>
          <a:xfrm>
            <a:off x="8149424" y="5399231"/>
            <a:ext cx="3556800" cy="720583"/>
          </a:xfrm>
          <a:prstGeom prst="rect">
            <a:avLst/>
          </a:prstGeom>
        </p:spPr>
        <p:txBody>
          <a:bodyPr lIns="0" anchor="t" anchorCtr="0"/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Lucida Sans"/>
                <a:cs typeface="Lucida San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2" name="Foliennummernplatzhalter 2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50D9A4-4B03-4410-9017-78E09E000AC4}" type="slidenum">
              <a:rPr lang="de-CH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759124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Textfelder/Bilder mit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ctrTitle"/>
          </p:nvPr>
        </p:nvSpPr>
        <p:spPr>
          <a:xfrm>
            <a:off x="457199" y="360000"/>
            <a:ext cx="11249025" cy="540000"/>
          </a:xfrm>
          <a:prstGeom prst="rect">
            <a:avLst/>
          </a:prstGeom>
        </p:spPr>
        <p:txBody>
          <a:bodyPr lIns="0" rIns="0"/>
          <a:lstStyle>
            <a:lvl1pPr algn="l">
              <a:defRPr sz="3000" b="0" i="0">
                <a:solidFill>
                  <a:srgbClr val="697D91"/>
                </a:solidFill>
                <a:latin typeface="Lucida Sans"/>
                <a:cs typeface="Lucida Sans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sz="half" idx="13"/>
          </p:nvPr>
        </p:nvSpPr>
        <p:spPr>
          <a:xfrm>
            <a:off x="457199" y="2155050"/>
            <a:ext cx="3556800" cy="3960000"/>
          </a:xfrm>
          <a:prstGeom prst="rect">
            <a:avLst/>
          </a:prstGeom>
        </p:spPr>
        <p:txBody>
          <a:bodyPr lIns="0" rIns="0"/>
          <a:lstStyle>
            <a:lvl1pPr marL="271463" indent="-271463">
              <a:buClr>
                <a:srgbClr val="FAA500"/>
              </a:buClr>
              <a:buSzPct val="80000"/>
              <a:buFont typeface="Lucida Grande"/>
              <a:buChar char="▶"/>
              <a:defRPr sz="2200">
                <a:latin typeface="Lucida Sans"/>
                <a:cs typeface="Lucida Sans"/>
              </a:defRPr>
            </a:lvl1pPr>
            <a:lvl2pPr marL="714375" indent="-257175">
              <a:buClr>
                <a:srgbClr val="FAA500"/>
              </a:buClr>
              <a:buSzPct val="80000"/>
              <a:buFont typeface="Lucida Grande"/>
              <a:buChar char="▶"/>
              <a:defRPr sz="2200">
                <a:latin typeface="Lucida Sans"/>
                <a:cs typeface="Lucida Sans"/>
              </a:defRPr>
            </a:lvl2pPr>
            <a:lvl3pPr marL="1143000" indent="-228600">
              <a:buClr>
                <a:srgbClr val="FAA500"/>
              </a:buClr>
              <a:buSzPct val="80000"/>
              <a:buFont typeface="Lucida Grande"/>
              <a:buChar char="▶"/>
              <a:defRPr sz="2200">
                <a:latin typeface="Lucida Sans"/>
                <a:cs typeface="Lucida Sans"/>
              </a:defRPr>
            </a:lvl3pPr>
            <a:lvl4pPr marL="1600200" indent="-228600">
              <a:buClr>
                <a:srgbClr val="FAA500"/>
              </a:buClr>
              <a:buSzPct val="80000"/>
              <a:buFont typeface="Lucida Grande"/>
              <a:buChar char="▶"/>
              <a:defRPr sz="2200">
                <a:latin typeface="Lucida Sans"/>
                <a:cs typeface="Lucida Sans"/>
              </a:defRPr>
            </a:lvl4pPr>
            <a:lvl5pPr marL="2057400" indent="-228600">
              <a:buClr>
                <a:srgbClr val="FAA500"/>
              </a:buClr>
              <a:buSzPct val="80000"/>
              <a:buFont typeface="Lucida Grande"/>
              <a:buChar char="▶"/>
              <a:defRPr sz="2200">
                <a:latin typeface="Lucida Sans"/>
                <a:cs typeface="Lucida San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1" name="Inhaltsplatzhalter 3"/>
          <p:cNvSpPr>
            <a:spLocks noGrp="1"/>
          </p:cNvSpPr>
          <p:nvPr>
            <p:ph sz="half" idx="15"/>
          </p:nvPr>
        </p:nvSpPr>
        <p:spPr>
          <a:xfrm>
            <a:off x="4298400" y="2155050"/>
            <a:ext cx="3556800" cy="3960000"/>
          </a:xfrm>
          <a:prstGeom prst="rect">
            <a:avLst/>
          </a:prstGeom>
        </p:spPr>
        <p:txBody>
          <a:bodyPr lIns="0" rIns="0"/>
          <a:lstStyle>
            <a:lvl1pPr marL="271463" indent="-271463">
              <a:buClr>
                <a:srgbClr val="FAA500"/>
              </a:buClr>
              <a:buSzPct val="80000"/>
              <a:buFont typeface="Lucida Grande"/>
              <a:buChar char="▶"/>
              <a:defRPr sz="2200" b="0" i="0" baseline="0">
                <a:latin typeface="Lucida Sans"/>
                <a:cs typeface="Lucida Sans"/>
              </a:defRPr>
            </a:lvl1pPr>
            <a:lvl2pPr marL="714375" indent="-257175">
              <a:buClr>
                <a:srgbClr val="FAA500"/>
              </a:buClr>
              <a:buSzPct val="80000"/>
              <a:buFont typeface="Lucida Grande"/>
              <a:buChar char="▶"/>
              <a:defRPr sz="2200" b="0" i="0" baseline="0">
                <a:latin typeface="Lucida Sans"/>
                <a:cs typeface="Lucida Sans"/>
              </a:defRPr>
            </a:lvl2pPr>
            <a:lvl3pPr marL="1143000" indent="-228600">
              <a:buClr>
                <a:srgbClr val="FAA500"/>
              </a:buClr>
              <a:buSzPct val="80000"/>
              <a:buFont typeface="Lucida Grande"/>
              <a:buChar char="▶"/>
              <a:defRPr sz="2200" b="0" i="0" baseline="0">
                <a:latin typeface="Lucida Sans"/>
                <a:cs typeface="Lucida Sans"/>
              </a:defRPr>
            </a:lvl3pPr>
            <a:lvl4pPr marL="1600200" indent="-228600">
              <a:buClr>
                <a:srgbClr val="FAA500"/>
              </a:buClr>
              <a:buSzPct val="80000"/>
              <a:buFont typeface="Lucida Grande"/>
              <a:buChar char="▶"/>
              <a:defRPr sz="2200" b="0" i="0" baseline="0">
                <a:latin typeface="Lucida Sans"/>
                <a:cs typeface="Lucida Sans"/>
              </a:defRPr>
            </a:lvl4pPr>
            <a:lvl5pPr marL="2057400" indent="-228600">
              <a:buClr>
                <a:srgbClr val="FAA500"/>
              </a:buClr>
              <a:buSzPct val="80000"/>
              <a:buFont typeface="Lucida Grande"/>
              <a:buChar char="▶"/>
              <a:defRPr sz="2200" b="0" i="0" baseline="0">
                <a:latin typeface="Lucida Sans"/>
                <a:cs typeface="Lucida San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Inhaltsplatzhalter 3"/>
          <p:cNvSpPr>
            <a:spLocks noGrp="1"/>
          </p:cNvSpPr>
          <p:nvPr>
            <p:ph sz="half" idx="19"/>
          </p:nvPr>
        </p:nvSpPr>
        <p:spPr>
          <a:xfrm>
            <a:off x="8149424" y="2155050"/>
            <a:ext cx="3556800" cy="3960000"/>
          </a:xfrm>
          <a:prstGeom prst="rect">
            <a:avLst/>
          </a:prstGeom>
        </p:spPr>
        <p:txBody>
          <a:bodyPr lIns="0" rIns="0"/>
          <a:lstStyle>
            <a:lvl1pPr marL="271463" indent="-271463">
              <a:buClr>
                <a:srgbClr val="FAA500"/>
              </a:buClr>
              <a:buSzPct val="80000"/>
              <a:buFont typeface="Lucida Grande"/>
              <a:buChar char="▶"/>
              <a:defRPr sz="2200" b="0" i="0" baseline="0">
                <a:latin typeface="Lucida Sans"/>
                <a:cs typeface="Lucida Sans"/>
              </a:defRPr>
            </a:lvl1pPr>
            <a:lvl2pPr marL="714375" indent="-257175">
              <a:buClr>
                <a:srgbClr val="FAA500"/>
              </a:buClr>
              <a:buSzPct val="80000"/>
              <a:buFont typeface="Lucida Grande"/>
              <a:buChar char="▶"/>
              <a:defRPr sz="2200" b="0" i="0" baseline="0">
                <a:latin typeface="Lucida Sans"/>
                <a:cs typeface="Lucida Sans"/>
              </a:defRPr>
            </a:lvl2pPr>
            <a:lvl3pPr marL="1143000" indent="-228600">
              <a:buClr>
                <a:srgbClr val="FAA500"/>
              </a:buClr>
              <a:buSzPct val="80000"/>
              <a:buFont typeface="Lucida Grande"/>
              <a:buChar char="▶"/>
              <a:defRPr sz="2200" b="0" i="0" baseline="0">
                <a:latin typeface="Lucida Sans"/>
                <a:cs typeface="Lucida Sans"/>
              </a:defRPr>
            </a:lvl3pPr>
            <a:lvl4pPr marL="1600200" indent="-228600">
              <a:buClr>
                <a:srgbClr val="FAA500"/>
              </a:buClr>
              <a:buSzPct val="80000"/>
              <a:buFont typeface="Lucida Grande"/>
              <a:buChar char="▶"/>
              <a:defRPr sz="2200" b="0" i="0" baseline="0">
                <a:latin typeface="Lucida Sans"/>
                <a:cs typeface="Lucida Sans"/>
              </a:defRPr>
            </a:lvl4pPr>
            <a:lvl5pPr marL="2057400" indent="-228600">
              <a:buClr>
                <a:srgbClr val="FAA500"/>
              </a:buClr>
              <a:buSzPct val="80000"/>
              <a:buFont typeface="Lucida Grande"/>
              <a:buChar char="▶"/>
              <a:defRPr sz="2200" b="0" i="0" baseline="0">
                <a:latin typeface="Lucida Sans"/>
                <a:cs typeface="Lucida San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2" name="Textplatzhalter 2"/>
          <p:cNvSpPr>
            <a:spLocks noGrp="1"/>
          </p:cNvSpPr>
          <p:nvPr>
            <p:ph type="body" idx="1"/>
          </p:nvPr>
        </p:nvSpPr>
        <p:spPr>
          <a:xfrm>
            <a:off x="457199" y="1332000"/>
            <a:ext cx="3556800" cy="540000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Lucida Sans"/>
                <a:cs typeface="Lucida San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3" name="Textplatzhalter 2"/>
          <p:cNvSpPr>
            <a:spLocks noGrp="1"/>
          </p:cNvSpPr>
          <p:nvPr>
            <p:ph type="body" idx="18"/>
          </p:nvPr>
        </p:nvSpPr>
        <p:spPr>
          <a:xfrm>
            <a:off x="4298400" y="1332000"/>
            <a:ext cx="3556800" cy="540000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Lucida Sans"/>
                <a:cs typeface="Lucida San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6" name="Textplatzhalter 2"/>
          <p:cNvSpPr>
            <a:spLocks noGrp="1"/>
          </p:cNvSpPr>
          <p:nvPr>
            <p:ph type="body" idx="20"/>
          </p:nvPr>
        </p:nvSpPr>
        <p:spPr>
          <a:xfrm>
            <a:off x="8149424" y="1332000"/>
            <a:ext cx="3556800" cy="540000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Lucida Sans"/>
                <a:cs typeface="Lucida San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4" name="Foliennummernplatzhalter 2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E5DE4-7C71-4F94-A4EE-08415918DAC4}" type="slidenum">
              <a:rPr lang="de-CH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807034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B6C2D7-0704-41B7-ABFF-C47E040EDF71}" type="slidenum">
              <a:rPr lang="de-CH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250217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15"/>
          <p:cNvSpPr txBox="1">
            <a:spLocks noChangeArrowheads="1"/>
          </p:cNvSpPr>
          <p:nvPr/>
        </p:nvSpPr>
        <p:spPr bwMode="auto">
          <a:xfrm>
            <a:off x="457200" y="6300788"/>
            <a:ext cx="89296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defTabSz="6477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defTabSz="6477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defTabSz="6477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defTabSz="6477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defTabSz="6477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6477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6477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6477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6477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r>
              <a:rPr lang="en-US" sz="1400" noProof="0" dirty="0">
                <a:solidFill>
                  <a:srgbClr val="697D91"/>
                </a:solidFill>
                <a:latin typeface="Lucida Sans" pitchFamily="34" charset="0"/>
              </a:rPr>
              <a:t>Bern University of Applied Sciences | Institute for Applied Laser, Photonics and Surface Technologies</a:t>
            </a:r>
          </a:p>
        </p:txBody>
      </p:sp>
      <p:sp>
        <p:nvSpPr>
          <p:cNvPr id="2" name="Rechteck 1"/>
          <p:cNvSpPr/>
          <p:nvPr/>
        </p:nvSpPr>
        <p:spPr>
          <a:xfrm>
            <a:off x="0" y="0"/>
            <a:ext cx="12207875" cy="6858000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8748713" y="6300788"/>
            <a:ext cx="28495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smtClean="0">
                <a:solidFill>
                  <a:schemeClr val="tx1">
                    <a:tint val="75000"/>
                  </a:schemeClr>
                </a:solidFill>
                <a:latin typeface="Lucida Sans" pitchFamily="34" charset="0"/>
              </a:defRPr>
            </a:lvl1pPr>
          </a:lstStyle>
          <a:p>
            <a:pPr>
              <a:defRPr/>
            </a:pPr>
            <a:fld id="{B7BACB64-ACD3-4495-9A64-936FBCA468A7}" type="slidenum">
              <a:rPr lang="de-CH"/>
              <a:pPr>
                <a:defRPr/>
              </a:pPr>
              <a:t>‹Nr.›</a:t>
            </a:fld>
            <a:endParaRPr lang="de-CH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hf sldNum="0"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13" Type="http://schemas.openxmlformats.org/officeDocument/2006/relationships/image" Target="../media/image17.emf"/><Relationship Id="rId3" Type="http://schemas.openxmlformats.org/officeDocument/2006/relationships/image" Target="../media/image7.wmf"/><Relationship Id="rId7" Type="http://schemas.openxmlformats.org/officeDocument/2006/relationships/image" Target="../media/image11.emf"/><Relationship Id="rId12" Type="http://schemas.openxmlformats.org/officeDocument/2006/relationships/image" Target="../media/image16.emf"/><Relationship Id="rId17" Type="http://schemas.openxmlformats.org/officeDocument/2006/relationships/image" Target="../media/image21.emf"/><Relationship Id="rId2" Type="http://schemas.openxmlformats.org/officeDocument/2006/relationships/image" Target="../media/image31.png"/><Relationship Id="rId16" Type="http://schemas.openxmlformats.org/officeDocument/2006/relationships/image" Target="../media/image20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.wmf"/><Relationship Id="rId11" Type="http://schemas.openxmlformats.org/officeDocument/2006/relationships/image" Target="../media/image15.emf"/><Relationship Id="rId5" Type="http://schemas.openxmlformats.org/officeDocument/2006/relationships/image" Target="../media/image9.emf"/><Relationship Id="rId15" Type="http://schemas.openxmlformats.org/officeDocument/2006/relationships/image" Target="../media/image19.emf"/><Relationship Id="rId10" Type="http://schemas.openxmlformats.org/officeDocument/2006/relationships/image" Target="../media/image14.emf"/><Relationship Id="rId4" Type="http://schemas.openxmlformats.org/officeDocument/2006/relationships/image" Target="../media/image8.emf"/><Relationship Id="rId9" Type="http://schemas.openxmlformats.org/officeDocument/2006/relationships/image" Target="../media/image13.emf"/><Relationship Id="rId14" Type="http://schemas.openxmlformats.org/officeDocument/2006/relationships/image" Target="../media/image18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13" Type="http://schemas.openxmlformats.org/officeDocument/2006/relationships/image" Target="../media/image32.emf"/><Relationship Id="rId18" Type="http://schemas.openxmlformats.org/officeDocument/2006/relationships/image" Target="../media/image37.emf"/><Relationship Id="rId3" Type="http://schemas.openxmlformats.org/officeDocument/2006/relationships/image" Target="../media/image22.emf"/><Relationship Id="rId7" Type="http://schemas.openxmlformats.org/officeDocument/2006/relationships/image" Target="../media/image26.emf"/><Relationship Id="rId12" Type="http://schemas.openxmlformats.org/officeDocument/2006/relationships/image" Target="../media/image31.emf"/><Relationship Id="rId17" Type="http://schemas.openxmlformats.org/officeDocument/2006/relationships/image" Target="../media/image36.emf"/><Relationship Id="rId2" Type="http://schemas.openxmlformats.org/officeDocument/2006/relationships/image" Target="../media/image19.png"/><Relationship Id="rId16" Type="http://schemas.openxmlformats.org/officeDocument/2006/relationships/image" Target="../media/image35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5.emf"/><Relationship Id="rId11" Type="http://schemas.openxmlformats.org/officeDocument/2006/relationships/image" Target="../media/image30.emf"/><Relationship Id="rId5" Type="http://schemas.openxmlformats.org/officeDocument/2006/relationships/image" Target="../media/image24.emf"/><Relationship Id="rId15" Type="http://schemas.openxmlformats.org/officeDocument/2006/relationships/image" Target="../media/image34.emf"/><Relationship Id="rId10" Type="http://schemas.openxmlformats.org/officeDocument/2006/relationships/image" Target="../media/image29.emf"/><Relationship Id="rId19" Type="http://schemas.openxmlformats.org/officeDocument/2006/relationships/image" Target="../media/image38.emf"/><Relationship Id="rId4" Type="http://schemas.openxmlformats.org/officeDocument/2006/relationships/image" Target="../media/image23.emf"/><Relationship Id="rId9" Type="http://schemas.openxmlformats.org/officeDocument/2006/relationships/image" Target="../media/image28.emf"/><Relationship Id="rId14" Type="http://schemas.openxmlformats.org/officeDocument/2006/relationships/image" Target="../media/image33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emf"/><Relationship Id="rId13" Type="http://schemas.openxmlformats.org/officeDocument/2006/relationships/image" Target="../media/image49.emf"/><Relationship Id="rId18" Type="http://schemas.openxmlformats.org/officeDocument/2006/relationships/image" Target="../media/image54.emf"/><Relationship Id="rId3" Type="http://schemas.openxmlformats.org/officeDocument/2006/relationships/image" Target="../media/image39.emf"/><Relationship Id="rId7" Type="http://schemas.openxmlformats.org/officeDocument/2006/relationships/image" Target="../media/image43.emf"/><Relationship Id="rId12" Type="http://schemas.openxmlformats.org/officeDocument/2006/relationships/image" Target="../media/image48.emf"/><Relationship Id="rId17" Type="http://schemas.openxmlformats.org/officeDocument/2006/relationships/image" Target="../media/image53.emf"/><Relationship Id="rId2" Type="http://schemas.openxmlformats.org/officeDocument/2006/relationships/image" Target="../media/image37.png"/><Relationship Id="rId16" Type="http://schemas.openxmlformats.org/officeDocument/2006/relationships/image" Target="../media/image52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2.emf"/><Relationship Id="rId11" Type="http://schemas.openxmlformats.org/officeDocument/2006/relationships/image" Target="../media/image47.emf"/><Relationship Id="rId5" Type="http://schemas.openxmlformats.org/officeDocument/2006/relationships/image" Target="../media/image41.emf"/><Relationship Id="rId15" Type="http://schemas.openxmlformats.org/officeDocument/2006/relationships/image" Target="../media/image51.emf"/><Relationship Id="rId10" Type="http://schemas.openxmlformats.org/officeDocument/2006/relationships/image" Target="../media/image46.emf"/><Relationship Id="rId4" Type="http://schemas.openxmlformats.org/officeDocument/2006/relationships/image" Target="../media/image40.emf"/><Relationship Id="rId9" Type="http://schemas.openxmlformats.org/officeDocument/2006/relationships/image" Target="../media/image45.emf"/><Relationship Id="rId14" Type="http://schemas.openxmlformats.org/officeDocument/2006/relationships/image" Target="../media/image5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hyperlink" Target="http://www.cmxr.com/Education/Animation-Ultrafast.html" TargetMode="Externa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6.jpg"/><Relationship Id="rId4" Type="http://schemas.openxmlformats.org/officeDocument/2006/relationships/hyperlink" Target="http://www.cmxr.com/Education/L-Animation.html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3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2.pn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7" Type="http://schemas.openxmlformats.org/officeDocument/2006/relationships/image" Target="../media/image78.jpeg"/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jpeg"/><Relationship Id="rId5" Type="http://schemas.openxmlformats.org/officeDocument/2006/relationships/hyperlink" Target="http://www.google.ch/url?sa=i&amp;rct=j&amp;q=&amp;esrc=s&amp;source=images&amp;cd=&amp;cad=rja&amp;uact=8&amp;ved=0ahUKEwiW8dWpuuLTAhVJOBoKHfXYADUQjRwIBw&amp;url=http://www.siemens.com/press/?pi%3DEWP201302018d&amp;psig=AFQjCNEOMqrEFQE8fay5-Xd4HMn3qEcXVg&amp;ust=1494407068317375" TargetMode="External"/><Relationship Id="rId4" Type="http://schemas.openxmlformats.org/officeDocument/2006/relationships/image" Target="../media/image7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emf"/><Relationship Id="rId13" Type="http://schemas.openxmlformats.org/officeDocument/2006/relationships/image" Target="../media/image91.emf"/><Relationship Id="rId18" Type="http://schemas.openxmlformats.org/officeDocument/2006/relationships/image" Target="../media/image96.emf"/><Relationship Id="rId26" Type="http://schemas.openxmlformats.org/officeDocument/2006/relationships/image" Target="../media/image104.emf"/><Relationship Id="rId3" Type="http://schemas.openxmlformats.org/officeDocument/2006/relationships/image" Target="../media/image27.png"/><Relationship Id="rId21" Type="http://schemas.openxmlformats.org/officeDocument/2006/relationships/image" Target="../media/image99.emf"/><Relationship Id="rId7" Type="http://schemas.openxmlformats.org/officeDocument/2006/relationships/image" Target="../media/image85.emf"/><Relationship Id="rId12" Type="http://schemas.openxmlformats.org/officeDocument/2006/relationships/image" Target="../media/image90.emf"/><Relationship Id="rId17" Type="http://schemas.openxmlformats.org/officeDocument/2006/relationships/image" Target="../media/image95.emf"/><Relationship Id="rId25" Type="http://schemas.openxmlformats.org/officeDocument/2006/relationships/image" Target="../media/image103.emf"/><Relationship Id="rId2" Type="http://schemas.openxmlformats.org/officeDocument/2006/relationships/image" Target="../media/image81.emf"/><Relationship Id="rId16" Type="http://schemas.openxmlformats.org/officeDocument/2006/relationships/image" Target="../media/image94.emf"/><Relationship Id="rId20" Type="http://schemas.openxmlformats.org/officeDocument/2006/relationships/image" Target="../media/image98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emf"/><Relationship Id="rId11" Type="http://schemas.openxmlformats.org/officeDocument/2006/relationships/image" Target="../media/image89.emf"/><Relationship Id="rId24" Type="http://schemas.openxmlformats.org/officeDocument/2006/relationships/image" Target="../media/image102.emf"/><Relationship Id="rId5" Type="http://schemas.openxmlformats.org/officeDocument/2006/relationships/image" Target="../media/image83.emf"/><Relationship Id="rId15" Type="http://schemas.openxmlformats.org/officeDocument/2006/relationships/image" Target="../media/image93.emf"/><Relationship Id="rId23" Type="http://schemas.openxmlformats.org/officeDocument/2006/relationships/image" Target="../media/image101.emf"/><Relationship Id="rId28" Type="http://schemas.openxmlformats.org/officeDocument/2006/relationships/image" Target="../media/image106.emf"/><Relationship Id="rId10" Type="http://schemas.openxmlformats.org/officeDocument/2006/relationships/image" Target="../media/image88.emf"/><Relationship Id="rId19" Type="http://schemas.openxmlformats.org/officeDocument/2006/relationships/image" Target="../media/image97.emf"/><Relationship Id="rId4" Type="http://schemas.openxmlformats.org/officeDocument/2006/relationships/image" Target="../media/image82.emf"/><Relationship Id="rId9" Type="http://schemas.openxmlformats.org/officeDocument/2006/relationships/image" Target="../media/image87.emf"/><Relationship Id="rId14" Type="http://schemas.openxmlformats.org/officeDocument/2006/relationships/image" Target="../media/image92.emf"/><Relationship Id="rId22" Type="http://schemas.openxmlformats.org/officeDocument/2006/relationships/image" Target="../media/image100.emf"/><Relationship Id="rId27" Type="http://schemas.openxmlformats.org/officeDocument/2006/relationships/image" Target="../media/image105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emf"/><Relationship Id="rId13" Type="http://schemas.openxmlformats.org/officeDocument/2006/relationships/image" Target="../media/image116.emf"/><Relationship Id="rId18" Type="http://schemas.openxmlformats.org/officeDocument/2006/relationships/image" Target="../media/image121.emf"/><Relationship Id="rId26" Type="http://schemas.openxmlformats.org/officeDocument/2006/relationships/image" Target="../media/image129.emf"/><Relationship Id="rId3" Type="http://schemas.openxmlformats.org/officeDocument/2006/relationships/image" Target="../media/image106.emf"/><Relationship Id="rId21" Type="http://schemas.openxmlformats.org/officeDocument/2006/relationships/image" Target="../media/image124.emf"/><Relationship Id="rId7" Type="http://schemas.openxmlformats.org/officeDocument/2006/relationships/image" Target="../media/image110.emf"/><Relationship Id="rId12" Type="http://schemas.openxmlformats.org/officeDocument/2006/relationships/image" Target="../media/image115.emf"/><Relationship Id="rId17" Type="http://schemas.openxmlformats.org/officeDocument/2006/relationships/image" Target="../media/image120.emf"/><Relationship Id="rId25" Type="http://schemas.openxmlformats.org/officeDocument/2006/relationships/image" Target="../media/image128.emf"/><Relationship Id="rId2" Type="http://schemas.openxmlformats.org/officeDocument/2006/relationships/image" Target="../media/image53.png"/><Relationship Id="rId16" Type="http://schemas.openxmlformats.org/officeDocument/2006/relationships/image" Target="../media/image119.emf"/><Relationship Id="rId20" Type="http://schemas.openxmlformats.org/officeDocument/2006/relationships/image" Target="../media/image12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9.emf"/><Relationship Id="rId11" Type="http://schemas.openxmlformats.org/officeDocument/2006/relationships/image" Target="../media/image114.emf"/><Relationship Id="rId24" Type="http://schemas.openxmlformats.org/officeDocument/2006/relationships/image" Target="../media/image127.emf"/><Relationship Id="rId5" Type="http://schemas.openxmlformats.org/officeDocument/2006/relationships/image" Target="../media/image108.emf"/><Relationship Id="rId15" Type="http://schemas.openxmlformats.org/officeDocument/2006/relationships/image" Target="../media/image118.emf"/><Relationship Id="rId23" Type="http://schemas.openxmlformats.org/officeDocument/2006/relationships/image" Target="../media/image126.emf"/><Relationship Id="rId28" Type="http://schemas.openxmlformats.org/officeDocument/2006/relationships/image" Target="../media/image131.emf"/><Relationship Id="rId10" Type="http://schemas.openxmlformats.org/officeDocument/2006/relationships/image" Target="../media/image113.emf"/><Relationship Id="rId19" Type="http://schemas.openxmlformats.org/officeDocument/2006/relationships/image" Target="../media/image122.emf"/><Relationship Id="rId4" Type="http://schemas.openxmlformats.org/officeDocument/2006/relationships/image" Target="../media/image107.png"/><Relationship Id="rId9" Type="http://schemas.openxmlformats.org/officeDocument/2006/relationships/image" Target="../media/image112.emf"/><Relationship Id="rId14" Type="http://schemas.openxmlformats.org/officeDocument/2006/relationships/image" Target="../media/image117.emf"/><Relationship Id="rId22" Type="http://schemas.openxmlformats.org/officeDocument/2006/relationships/image" Target="../media/image125.emf"/><Relationship Id="rId27" Type="http://schemas.openxmlformats.org/officeDocument/2006/relationships/image" Target="../media/image130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6.jpeg"/><Relationship Id="rId5" Type="http://schemas.openxmlformats.org/officeDocument/2006/relationships/image" Target="../media/image135.png"/><Relationship Id="rId4" Type="http://schemas.openxmlformats.org/officeDocument/2006/relationships/image" Target="../media/image13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emf"/><Relationship Id="rId13" Type="http://schemas.openxmlformats.org/officeDocument/2006/relationships/image" Target="../media/image91.emf"/><Relationship Id="rId18" Type="http://schemas.openxmlformats.org/officeDocument/2006/relationships/image" Target="../media/image96.emf"/><Relationship Id="rId26" Type="http://schemas.openxmlformats.org/officeDocument/2006/relationships/image" Target="../media/image104.emf"/><Relationship Id="rId3" Type="http://schemas.openxmlformats.org/officeDocument/2006/relationships/image" Target="../media/image27.png"/><Relationship Id="rId21" Type="http://schemas.openxmlformats.org/officeDocument/2006/relationships/image" Target="../media/image99.emf"/><Relationship Id="rId7" Type="http://schemas.openxmlformats.org/officeDocument/2006/relationships/image" Target="../media/image85.emf"/><Relationship Id="rId12" Type="http://schemas.openxmlformats.org/officeDocument/2006/relationships/image" Target="../media/image90.emf"/><Relationship Id="rId17" Type="http://schemas.openxmlformats.org/officeDocument/2006/relationships/image" Target="../media/image95.emf"/><Relationship Id="rId25" Type="http://schemas.openxmlformats.org/officeDocument/2006/relationships/image" Target="../media/image103.emf"/><Relationship Id="rId2" Type="http://schemas.openxmlformats.org/officeDocument/2006/relationships/image" Target="../media/image81.emf"/><Relationship Id="rId16" Type="http://schemas.openxmlformats.org/officeDocument/2006/relationships/image" Target="../media/image94.emf"/><Relationship Id="rId20" Type="http://schemas.openxmlformats.org/officeDocument/2006/relationships/image" Target="../media/image98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emf"/><Relationship Id="rId11" Type="http://schemas.openxmlformats.org/officeDocument/2006/relationships/image" Target="../media/image89.emf"/><Relationship Id="rId24" Type="http://schemas.openxmlformats.org/officeDocument/2006/relationships/image" Target="../media/image102.emf"/><Relationship Id="rId5" Type="http://schemas.openxmlformats.org/officeDocument/2006/relationships/image" Target="../media/image83.emf"/><Relationship Id="rId15" Type="http://schemas.openxmlformats.org/officeDocument/2006/relationships/image" Target="../media/image93.emf"/><Relationship Id="rId23" Type="http://schemas.openxmlformats.org/officeDocument/2006/relationships/image" Target="../media/image101.emf"/><Relationship Id="rId28" Type="http://schemas.openxmlformats.org/officeDocument/2006/relationships/image" Target="../media/image106.emf"/><Relationship Id="rId10" Type="http://schemas.openxmlformats.org/officeDocument/2006/relationships/image" Target="../media/image88.emf"/><Relationship Id="rId19" Type="http://schemas.openxmlformats.org/officeDocument/2006/relationships/image" Target="../media/image97.emf"/><Relationship Id="rId4" Type="http://schemas.openxmlformats.org/officeDocument/2006/relationships/image" Target="../media/image82.emf"/><Relationship Id="rId9" Type="http://schemas.openxmlformats.org/officeDocument/2006/relationships/image" Target="../media/image87.emf"/><Relationship Id="rId14" Type="http://schemas.openxmlformats.org/officeDocument/2006/relationships/image" Target="../media/image92.emf"/><Relationship Id="rId22" Type="http://schemas.openxmlformats.org/officeDocument/2006/relationships/image" Target="../media/image100.emf"/><Relationship Id="rId27" Type="http://schemas.openxmlformats.org/officeDocument/2006/relationships/image" Target="../media/image105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emf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8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emf"/><Relationship Id="rId7" Type="http://schemas.openxmlformats.org/officeDocument/2006/relationships/image" Target="../media/image14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9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40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Relationship Id="rId11" Type="http://schemas.openxmlformats.org/officeDocument/2006/relationships/image" Target="../media/image144.wmf"/><Relationship Id="rId5" Type="http://schemas.openxmlformats.org/officeDocument/2006/relationships/image" Target="../media/image143.wmf"/><Relationship Id="rId10" Type="http://schemas.openxmlformats.org/officeDocument/2006/relationships/image" Target="../media/image25.png"/><Relationship Id="rId4" Type="http://schemas.openxmlformats.org/officeDocument/2006/relationships/image" Target="../media/image142.w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w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emf"/><Relationship Id="rId7" Type="http://schemas.openxmlformats.org/officeDocument/2006/relationships/image" Target="../media/image15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9.jpg"/><Relationship Id="rId5" Type="http://schemas.openxmlformats.org/officeDocument/2006/relationships/image" Target="../media/image148.jpg"/><Relationship Id="rId4" Type="http://schemas.openxmlformats.org/officeDocument/2006/relationships/image" Target="../media/image147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emf"/><Relationship Id="rId2" Type="http://schemas.openxmlformats.org/officeDocument/2006/relationships/image" Target="../media/image151.e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w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w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tif"/><Relationship Id="rId2" Type="http://schemas.openxmlformats.org/officeDocument/2006/relationships/image" Target="../media/image154.em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g"/><Relationship Id="rId2" Type="http://schemas.openxmlformats.org/officeDocument/2006/relationships/image" Target="../media/image154.e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g"/><Relationship Id="rId2" Type="http://schemas.openxmlformats.org/officeDocument/2006/relationships/image" Target="../media/image154.em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g"/><Relationship Id="rId2" Type="http://schemas.openxmlformats.org/officeDocument/2006/relationships/image" Target="../media/image158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platzhalter 1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05" b="22405"/>
          <a:stretch>
            <a:fillRect/>
          </a:stretch>
        </p:blipFill>
        <p:spPr bwMode="auto">
          <a:xfrm>
            <a:off x="0" y="1692275"/>
            <a:ext cx="7632700" cy="28082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itel 2"/>
          <p:cNvSpPr>
            <a:spLocks noGrp="1"/>
          </p:cNvSpPr>
          <p:nvPr>
            <p:ph type="ctrTitle"/>
          </p:nvPr>
        </p:nvSpPr>
        <p:spPr bwMode="auto">
          <a:xfrm>
            <a:off x="457200" y="4622800"/>
            <a:ext cx="10739438" cy="533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>
                <a:latin typeface="Lucida Sans" pitchFamily="34" charset="0"/>
                <a:cs typeface="Lucida Sans Unicode" pitchFamily="34" charset="0"/>
              </a:rPr>
              <a:t>Laser </a:t>
            </a:r>
            <a:r>
              <a:rPr lang="en-US" dirty="0" err="1">
                <a:latin typeface="Lucida Sans" pitchFamily="34" charset="0"/>
                <a:cs typeface="Lucida Sans Unicode" pitchFamily="34" charset="0"/>
              </a:rPr>
              <a:t>Mikrobearbeitung</a:t>
            </a:r>
            <a:r>
              <a:rPr lang="en-US" dirty="0">
                <a:latin typeface="Lucida Sans" pitchFamily="34" charset="0"/>
                <a:cs typeface="Lucida Sans Unicode" pitchFamily="34" charset="0"/>
              </a:rPr>
              <a:t>: </a:t>
            </a:r>
            <a:r>
              <a:rPr lang="en-US" dirty="0" err="1">
                <a:latin typeface="Lucida Sans" pitchFamily="34" charset="0"/>
                <a:cs typeface="Lucida Sans Unicode" pitchFamily="34" charset="0"/>
              </a:rPr>
              <a:t>Physialische</a:t>
            </a:r>
            <a:r>
              <a:rPr lang="en-US" dirty="0">
                <a:latin typeface="Lucida Sans" pitchFamily="34" charset="0"/>
                <a:cs typeface="Lucida Sans Unicode" pitchFamily="34" charset="0"/>
              </a:rPr>
              <a:t> </a:t>
            </a:r>
            <a:r>
              <a:rPr lang="en-US" dirty="0" err="1">
                <a:latin typeface="Lucida Sans" pitchFamily="34" charset="0"/>
                <a:cs typeface="Lucida Sans Unicode" pitchFamily="34" charset="0"/>
              </a:rPr>
              <a:t>Grundlagen</a:t>
            </a:r>
            <a:endParaRPr lang="de-DE" dirty="0">
              <a:latin typeface="Lucida Sans" pitchFamily="34" charset="0"/>
              <a:cs typeface="Lucida Sans Unicode" pitchFamily="34" charset="0"/>
            </a:endParaRPr>
          </a:p>
        </p:txBody>
      </p:sp>
      <p:sp>
        <p:nvSpPr>
          <p:cNvPr id="6148" name="Untertitel 3"/>
          <p:cNvSpPr>
            <a:spLocks noGrp="1"/>
          </p:cNvSpPr>
          <p:nvPr>
            <p:ph type="subTitle" idx="1"/>
          </p:nvPr>
        </p:nvSpPr>
        <p:spPr bwMode="auto">
          <a:xfrm>
            <a:off x="457200" y="5219700"/>
            <a:ext cx="9382125" cy="806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>
                <a:latin typeface="Lucida Sans" pitchFamily="34" charset="0"/>
                <a:cs typeface="Lucida Sans Unicode" pitchFamily="34" charset="0"/>
              </a:rPr>
              <a:t>B. Neuenschwander</a:t>
            </a:r>
          </a:p>
        </p:txBody>
      </p:sp>
      <p:sp>
        <p:nvSpPr>
          <p:cNvPr id="6149" name="Textplatzhalter 4"/>
          <p:cNvSpPr>
            <a:spLocks noGrp="1"/>
          </p:cNvSpPr>
          <p:nvPr>
            <p:ph type="body" sz="quarter" idx="13"/>
          </p:nvPr>
        </p:nvSpPr>
        <p:spPr bwMode="auto">
          <a:xfrm>
            <a:off x="457200" y="6299200"/>
            <a:ext cx="9066213" cy="258763"/>
          </a:xfrm>
          <a:solidFill>
            <a:schemeClr val="bg1"/>
          </a:solidFill>
          <a:extLst/>
        </p:spPr>
        <p:txBody>
          <a:bodyPr wrap="square" tIns="4572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Lucida Grande" charset="0"/>
              <a:buChar char="▶"/>
            </a:pPr>
            <a:r>
              <a:rPr lang="de-DE" dirty="0">
                <a:latin typeface="Lucida Sans" pitchFamily="34" charset="0"/>
              </a:rPr>
              <a:t>Bern University </a:t>
            </a:r>
            <a:r>
              <a:rPr lang="de-DE" dirty="0" err="1">
                <a:latin typeface="Lucida Sans" pitchFamily="34" charset="0"/>
              </a:rPr>
              <a:t>of</a:t>
            </a:r>
            <a:r>
              <a:rPr lang="de-DE" dirty="0">
                <a:latin typeface="Lucida Sans" pitchFamily="34" charset="0"/>
              </a:rPr>
              <a:t> Applied </a:t>
            </a:r>
            <a:r>
              <a:rPr lang="de-DE" dirty="0" err="1">
                <a:latin typeface="Lucida Sans" pitchFamily="34" charset="0"/>
              </a:rPr>
              <a:t>Sciences</a:t>
            </a:r>
            <a:r>
              <a:rPr lang="de-DE" dirty="0">
                <a:latin typeface="Lucida Sans" pitchFamily="34" charset="0"/>
              </a:rPr>
              <a:t> / Institute </a:t>
            </a:r>
            <a:r>
              <a:rPr lang="de-DE" dirty="0" err="1">
                <a:latin typeface="Lucida Sans" pitchFamily="34" charset="0"/>
              </a:rPr>
              <a:t>for</a:t>
            </a:r>
            <a:r>
              <a:rPr lang="de-DE" dirty="0">
                <a:latin typeface="Lucida Sans" pitchFamily="34" charset="0"/>
              </a:rPr>
              <a:t> Applied Laser, </a:t>
            </a:r>
            <a:r>
              <a:rPr lang="de-DE" dirty="0" err="1">
                <a:latin typeface="Lucida Sans" pitchFamily="34" charset="0"/>
              </a:rPr>
              <a:t>Photonics</a:t>
            </a:r>
            <a:r>
              <a:rPr lang="de-DE" dirty="0">
                <a:latin typeface="Lucida Sans" pitchFamily="34" charset="0"/>
              </a:rPr>
              <a:t> </a:t>
            </a:r>
            <a:r>
              <a:rPr lang="de-DE" dirty="0" err="1">
                <a:latin typeface="Lucida Sans" pitchFamily="34" charset="0"/>
              </a:rPr>
              <a:t>and</a:t>
            </a:r>
            <a:r>
              <a:rPr lang="de-DE" dirty="0">
                <a:latin typeface="Lucida Sans" pitchFamily="34" charset="0"/>
              </a:rPr>
              <a:t> Surface Technologies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CH" dirty="0"/>
              <a:t>Laserstrahlen</a:t>
            </a:r>
          </a:p>
          <a:p>
            <a:pPr lvl="1"/>
            <a:r>
              <a:rPr lang="de-CH" dirty="0"/>
              <a:t>Ausbreitung</a:t>
            </a:r>
          </a:p>
          <a:p>
            <a:pPr lvl="1"/>
            <a:r>
              <a:rPr lang="de-CH" dirty="0"/>
              <a:t>Pulse</a:t>
            </a:r>
          </a:p>
          <a:p>
            <a:r>
              <a:rPr lang="de-CH" dirty="0"/>
              <a:t>Wechselwirkung</a:t>
            </a:r>
          </a:p>
          <a:p>
            <a:pPr lvl="1"/>
            <a:r>
              <a:rPr lang="de-CH" dirty="0"/>
              <a:t>Zeitskalen</a:t>
            </a:r>
          </a:p>
          <a:p>
            <a:pPr lvl="1"/>
            <a:r>
              <a:rPr lang="de-CH" dirty="0"/>
              <a:t>Landkarte der Laseranwendungen</a:t>
            </a:r>
          </a:p>
          <a:p>
            <a:r>
              <a:rPr lang="de-CH" dirty="0"/>
              <a:t>Ultrakurze Pulse</a:t>
            </a:r>
          </a:p>
          <a:p>
            <a:pPr lvl="1"/>
            <a:r>
              <a:rPr lang="de-CH" dirty="0"/>
              <a:t>Grundlegendes</a:t>
            </a:r>
          </a:p>
          <a:p>
            <a:pPr lvl="1"/>
            <a:r>
              <a:rPr lang="de-CH" dirty="0" err="1"/>
              <a:t>Effizienzen</a:t>
            </a:r>
            <a:endParaRPr lang="de-CH" dirty="0"/>
          </a:p>
          <a:p>
            <a:pPr lvl="1"/>
            <a:r>
              <a:rPr lang="de-CH" dirty="0"/>
              <a:t>Skalierung</a:t>
            </a:r>
          </a:p>
          <a:p>
            <a:pPr lvl="1"/>
            <a:r>
              <a:rPr lang="de-CH" dirty="0"/>
              <a:t>Grenzen</a:t>
            </a:r>
          </a:p>
          <a:p>
            <a:pPr lvl="1"/>
            <a:endParaRPr lang="de-CH" dirty="0"/>
          </a:p>
          <a:p>
            <a:pPr lvl="1"/>
            <a:endParaRPr lang="de-CH" dirty="0"/>
          </a:p>
          <a:p>
            <a:pPr lvl="1"/>
            <a:endParaRPr lang="de-CH" dirty="0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Inhalt</a:t>
            </a:r>
          </a:p>
        </p:txBody>
      </p:sp>
    </p:spTree>
    <p:extLst>
      <p:ext uri="{BB962C8B-B14F-4D97-AF65-F5344CB8AC3E}">
        <p14:creationId xmlns:p14="http://schemas.microsoft.com/office/powerpoint/2010/main" val="1894412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7293B0-F7AD-4D19-9961-BF161B7685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Laser-Strahlung</a:t>
            </a:r>
          </a:p>
        </p:txBody>
      </p:sp>
      <p:pic>
        <p:nvPicPr>
          <p:cNvPr id="10" name="Inhaltsplatzhalter 9">
            <a:extLst>
              <a:ext uri="{FF2B5EF4-FFF2-40B4-BE49-F238E27FC236}">
                <a16:creationId xmlns:a16="http://schemas.microsoft.com/office/drawing/2014/main" id="{7348D10D-7ED1-41E7-BD18-AFF65040A4F5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2"/>
          <a:stretch>
            <a:fillRect/>
          </a:stretch>
        </p:blipFill>
        <p:spPr>
          <a:xfrm>
            <a:off x="454025" y="2087747"/>
            <a:ext cx="7400925" cy="3276232"/>
          </a:xfrm>
          <a:prstGeom prst="rect">
            <a:avLst/>
          </a:prstGeom>
        </p:spPr>
      </p:pic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7D0AD562-DF9B-433A-AE0C-C201D45F10C3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8149424" y="1332000"/>
            <a:ext cx="3556800" cy="4760791"/>
          </a:xfrm>
        </p:spPr>
        <p:txBody>
          <a:bodyPr/>
          <a:lstStyle/>
          <a:p>
            <a:r>
              <a:rPr lang="de-CH" dirty="0"/>
              <a:t>Laser-Strahlung ist:</a:t>
            </a:r>
          </a:p>
          <a:p>
            <a:pPr lvl="1"/>
            <a:r>
              <a:rPr lang="de-CH" dirty="0"/>
              <a:t>Monochromatisch (</a:t>
            </a:r>
            <a:r>
              <a:rPr lang="de-CH" dirty="0" err="1"/>
              <a:t>schmalbandig</a:t>
            </a:r>
            <a:r>
              <a:rPr lang="de-CH" dirty="0"/>
              <a:t>)</a:t>
            </a:r>
          </a:p>
          <a:p>
            <a:pPr lvl="1"/>
            <a:r>
              <a:rPr lang="de-CH" dirty="0"/>
              <a:t>Kohärent</a:t>
            </a:r>
            <a:br>
              <a:rPr lang="de-CH" dirty="0"/>
            </a:br>
            <a:r>
              <a:rPr lang="de-CH" dirty="0"/>
              <a:t>(in Phase)</a:t>
            </a:r>
          </a:p>
          <a:p>
            <a:pPr lvl="1"/>
            <a:endParaRPr lang="de-CH" dirty="0"/>
          </a:p>
          <a:p>
            <a:r>
              <a:rPr lang="de-CH" dirty="0"/>
              <a:t>Und dadurch:</a:t>
            </a:r>
          </a:p>
          <a:p>
            <a:pPr lvl="1"/>
            <a:r>
              <a:rPr lang="de-CH" dirty="0"/>
              <a:t>Kaum divergent</a:t>
            </a:r>
          </a:p>
          <a:p>
            <a:pPr lvl="1"/>
            <a:r>
              <a:rPr lang="de-CH" dirty="0"/>
              <a:t>Sehr Intensiv</a:t>
            </a:r>
          </a:p>
          <a:p>
            <a:pPr lvl="1"/>
            <a:r>
              <a:rPr lang="de-CH" dirty="0"/>
              <a:t>Kontaktloser Energieüberträger</a:t>
            </a:r>
          </a:p>
        </p:txBody>
      </p:sp>
    </p:spTree>
    <p:extLst>
      <p:ext uri="{BB962C8B-B14F-4D97-AF65-F5344CB8AC3E}">
        <p14:creationId xmlns:p14="http://schemas.microsoft.com/office/powerpoint/2010/main" val="280050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1B49DE-AA28-4B79-B7E9-FB25D63BF70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Ein Laserstrahl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Inhaltsplatzhalter 5">
                <a:extLst>
                  <a:ext uri="{FF2B5EF4-FFF2-40B4-BE49-F238E27FC236}">
                    <a16:creationId xmlns:a16="http://schemas.microsoft.com/office/drawing/2014/main" id="{035C4DDA-772E-4350-B024-32C23E491152}"/>
                  </a:ext>
                </a:extLst>
              </p:cNvPr>
              <p:cNvSpPr>
                <a:spLocks noGrp="1"/>
              </p:cNvSpPr>
              <p:nvPr>
                <p:ph sz="half" idx="15"/>
              </p:nvPr>
            </p:nvSpPr>
            <p:spPr>
              <a:xfrm>
                <a:off x="6199200" y="1332000"/>
                <a:ext cx="5508000" cy="4787814"/>
              </a:xfrm>
            </p:spPr>
            <p:txBody>
              <a:bodyPr/>
              <a:lstStyle/>
              <a:p>
                <a:r>
                  <a:rPr lang="de-CH" sz="1800" dirty="0"/>
                  <a:t>Waist </a:t>
                </a:r>
                <a:r>
                  <a:rPr lang="de-CH" sz="1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de-CH" sz="1800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  <a:r>
                  <a:rPr lang="de-CH" sz="1800" dirty="0"/>
                  <a:t>: Engste Stelle bei </a:t>
                </a:r>
                <a14:m>
                  <m:oMath xmlns:m="http://schemas.openxmlformats.org/officeDocument/2006/math">
                    <m:r>
                      <a:rPr lang="de-CH" sz="18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de-CH" sz="18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de-CH" sz="1800" dirty="0"/>
              </a:p>
              <a:p>
                <a:r>
                  <a:rPr lang="de-CH" sz="1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z</a:t>
                </a:r>
                <a:r>
                  <a:rPr lang="de-CH" sz="1800" dirty="0"/>
                  <a:t> : Koordinate auf Propagationsachse</a:t>
                </a:r>
              </a:p>
              <a:p>
                <a:r>
                  <a:rPr lang="de-CH" sz="1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z</a:t>
                </a:r>
                <a:r>
                  <a:rPr lang="de-CH" sz="1800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  <a:r>
                  <a:rPr lang="de-CH" sz="1800" dirty="0"/>
                  <a:t>: Rayleigh-Länge (konfokaler Bereich)</a:t>
                </a:r>
                <a:br>
                  <a:rPr lang="de-CH" sz="1800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de-CH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sz="1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de-CH" sz="1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de-CH" sz="1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e-CH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CH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de-CH" sz="1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CH" sz="18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p>
                            <m:r>
                              <a:rPr lang="de-CH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de-CH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de-CH" sz="18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de-CH" sz="18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de-CH" sz="18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de-CH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den>
                    </m:f>
                  </m:oMath>
                </a14:m>
                <a:endParaRPr lang="de-CH" sz="1800" dirty="0"/>
              </a:p>
              <a:p>
                <a:pPr lvl="1"/>
                <a:r>
                  <a:rPr lang="de-CH" sz="1800" dirty="0"/>
                  <a:t>Im Abstand </a:t>
                </a:r>
                <a:r>
                  <a:rPr lang="de-CH" sz="1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z</a:t>
                </a:r>
                <a:r>
                  <a:rPr lang="de-CH" sz="1800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  <a:r>
                  <a:rPr lang="de-CH" sz="1800" dirty="0"/>
                  <a:t> hat der Strahlradius auf </a:t>
                </a:r>
                <a:br>
                  <a:rPr lang="de-CH" sz="1800" dirty="0"/>
                </a:br>
                <a14:m>
                  <m:oMath xmlns:m="http://schemas.openxmlformats.org/officeDocument/2006/math">
                    <m:r>
                      <a:rPr lang="de-CH" sz="1800" b="0" i="1" smtClean="0">
                        <a:latin typeface="Cambria Math" panose="02040503050406030204" pitchFamily="18" charset="0"/>
                      </a:rPr>
                      <m:t>𝑤</m:t>
                    </m:r>
                    <m:d>
                      <m:dPr>
                        <m:ctrlPr>
                          <a:rPr lang="de-CH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CH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sz="18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de-CH" sz="18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de-CH" sz="1800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de-CH" sz="18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de-CH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de-CH" sz="1800" dirty="0"/>
              </a:p>
              <a:p>
                <a:pPr lvl="1"/>
                <a:r>
                  <a:rPr lang="de-CH" sz="1800" dirty="0"/>
                  <a:t>Die Strahlfläche hat sich also verdoppelt</a:t>
                </a:r>
              </a:p>
              <a:p>
                <a:r>
                  <a:rPr lang="de-CH" sz="1800" dirty="0"/>
                  <a:t>Für grosse </a:t>
                </a:r>
                <a:r>
                  <a:rPr lang="de-CH" sz="1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z</a:t>
                </a:r>
                <a:r>
                  <a:rPr lang="de-CH" sz="18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de-CH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≫</m:t>
                    </m:r>
                    <m:sSub>
                      <m:sSubPr>
                        <m:ctrlPr>
                          <a:rPr lang="de-CH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de-CH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de-CH" sz="1800" dirty="0"/>
                  <a:t> nähert sich der Strahl seinen Asymptoten an  (geometrische Optik):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de-CH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de-CH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de-CH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𝑧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de-CH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CH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de-CH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p>
                        <m: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≫1→</m:t>
                    </m:r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d>
                      <m:dPr>
                        <m:ctrlP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sSub>
                      <m:sSubPr>
                        <m:ctrlP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num>
                      <m:den>
                        <m:sSub>
                          <m:sSubPr>
                            <m:ctrlPr>
                              <a:rPr lang="de-CH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de-CH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endParaRPr lang="de-CH" sz="1800" dirty="0"/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de-CH" sz="1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de-CH" sz="180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de-CH" sz="1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de-CH" sz="1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e-CH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CH" sz="18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d>
                          <m:dPr>
                            <m:ctrlPr>
                              <a:rPr lang="de-CH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CH" sz="18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</m:num>
                      <m:den>
                        <m:r>
                          <a:rPr lang="de-CH" sz="1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den>
                    </m:f>
                    <m:r>
                      <a:rPr lang="de-CH" sz="1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e-CH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de-CH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sz="18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de-CH" sz="18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de-CH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sz="18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de-CH" sz="18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  <m:r>
                      <a:rPr lang="de-CH" sz="1800" b="0" i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de-CH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CH" sz="18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de-CH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de-CH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CH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num>
                      <m:den>
                        <m: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b>
                          <m:sSubPr>
                            <m:ctrlPr>
                              <a:rPr lang="de-CH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de-CH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endParaRPr lang="de-CH" sz="1800" dirty="0"/>
              </a:p>
              <a:p>
                <a:pPr lvl="1"/>
                <a:r>
                  <a:rPr lang="de-CH" sz="1800" dirty="0"/>
                  <a:t>Für kleine Winkel gilt: </a:t>
                </a:r>
                <a14:m>
                  <m:oMath xmlns:m="http://schemas.openxmlformats.org/officeDocument/2006/math">
                    <m:r>
                      <a:rPr lang="de-CH" sz="1800" b="0" i="1" smtClean="0">
                        <a:latin typeface="Cambria Math" panose="02040503050406030204" pitchFamily="18" charset="0"/>
                      </a:rPr>
                      <m:t>𝑡𝑎𝑛</m:t>
                    </m:r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de-CH" sz="18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CH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CH" sz="18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de-CH" sz="1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de-CH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 </m:t>
                    </m:r>
                    <m:f>
                      <m:fPr>
                        <m:ctrlPr>
                          <a:rPr lang="de-CH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CH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num>
                      <m:den>
                        <m:r>
                          <a:rPr lang="de-CH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de-CH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b>
                          <m:sSubPr>
                            <m:ctrlPr>
                              <a:rPr lang="de-CH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de-CH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br>
                  <a:rPr lang="de-CH" sz="1800" dirty="0"/>
                </a:br>
                <a:endParaRPr lang="de-CH" sz="1800" dirty="0"/>
              </a:p>
            </p:txBody>
          </p:sp>
        </mc:Choice>
        <mc:Fallback xmlns="">
          <p:sp>
            <p:nvSpPr>
              <p:cNvPr id="6" name="Inhaltsplatzhalter 5">
                <a:extLst>
                  <a:ext uri="{FF2B5EF4-FFF2-40B4-BE49-F238E27FC236}">
                    <a16:creationId xmlns:a16="http://schemas.microsoft.com/office/drawing/2014/main" id="{035C4DDA-772E-4350-B024-32C23E4911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5"/>
              </p:nvPr>
            </p:nvSpPr>
            <p:spPr>
              <a:xfrm>
                <a:off x="6199200" y="1332000"/>
                <a:ext cx="5508000" cy="4787814"/>
              </a:xfrm>
              <a:blipFill>
                <a:blip r:embed="rId3"/>
                <a:stretch>
                  <a:fillRect l="-2326" t="-764" r="-2215" b="-255"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22">
            <a:extLst>
              <a:ext uri="{FF2B5EF4-FFF2-40B4-BE49-F238E27FC236}">
                <a16:creationId xmlns:a16="http://schemas.microsoft.com/office/drawing/2014/main" id="{CA8467EA-CB68-45F5-8A43-6AB033B31799}"/>
              </a:ext>
            </a:extLst>
          </p:cNvPr>
          <p:cNvPicPr>
            <a:picLocks noGrp="1" noChangeAspect="1" noChangeArrowheads="1"/>
          </p:cNvPicPr>
          <p:nvPr>
            <p:ph sz="half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1990103"/>
            <a:ext cx="5508625" cy="2750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A08E9C84-FEDB-4BF9-A4E7-294DC579EFE8}"/>
              </a:ext>
            </a:extLst>
          </p:cNvPr>
          <p:cNvCxnSpPr/>
          <p:nvPr/>
        </p:nvCxnSpPr>
        <p:spPr>
          <a:xfrm flipV="1">
            <a:off x="4740764" y="2532668"/>
            <a:ext cx="0" cy="72008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Objekt 8">
            <a:extLst>
              <a:ext uri="{FF2B5EF4-FFF2-40B4-BE49-F238E27FC236}">
                <a16:creationId xmlns:a16="http://schemas.microsoft.com/office/drawing/2014/main" id="{88A5D63B-201F-454F-88A3-1E21A433C2E0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292963" y="1618628"/>
          <a:ext cx="1857375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" name="Formel" r:id="rId5" imgW="1396800" imgH="558720" progId="Equation.3">
                  <p:embed/>
                </p:oleObj>
              </mc:Choice>
              <mc:Fallback>
                <p:oleObj name="Formel" r:id="rId5" imgW="1396800" imgH="558720" progId="Equation.3">
                  <p:embed/>
                  <p:pic>
                    <p:nvPicPr>
                      <p:cNvPr id="9" name="Objekt 8">
                        <a:extLst>
                          <a:ext uri="{FF2B5EF4-FFF2-40B4-BE49-F238E27FC236}">
                            <a16:creationId xmlns:a16="http://schemas.microsoft.com/office/drawing/2014/main" id="{88A5D63B-201F-454F-88A3-1E21A433C2E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2963" y="1618628"/>
                        <a:ext cx="1857375" cy="742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270066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AB792CD-EEBD-4903-A66F-FDA0CB85D2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F20F679A-52F3-4ADF-AA76-EA74217D2221}"/>
              </a:ext>
            </a:extLst>
          </p:cNvPr>
          <p:cNvSpPr/>
          <p:nvPr/>
        </p:nvSpPr>
        <p:spPr>
          <a:xfrm>
            <a:off x="3321844" y="4391025"/>
            <a:ext cx="1212056" cy="1285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8FDDB0A8-20DD-473C-9888-A8409E30E41E}"/>
              </a:ext>
            </a:extLst>
          </p:cNvPr>
          <p:cNvSpPr txBox="1"/>
          <p:nvPr/>
        </p:nvSpPr>
        <p:spPr>
          <a:xfrm>
            <a:off x="3070617" y="4355291"/>
            <a:ext cx="156805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700" b="1" dirty="0">
                <a:latin typeface="Arial" panose="020B0604020202020204" pitchFamily="34" charset="0"/>
                <a:cs typeface="Arial" panose="020B0604020202020204" pitchFamily="34" charset="0"/>
              </a:rPr>
              <a:t>     Begrenzung des Laserstrahls</a:t>
            </a:r>
          </a:p>
        </p:txBody>
      </p:sp>
    </p:spTree>
    <p:extLst>
      <p:ext uri="{BB962C8B-B14F-4D97-AF65-F5344CB8AC3E}">
        <p14:creationId xmlns:p14="http://schemas.microsoft.com/office/powerpoint/2010/main" val="2423368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1B49DE-AA28-4B79-B7E9-FB25D63BF70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Ein Laserstrahl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platzhalter 2">
                <a:extLst>
                  <a:ext uri="{FF2B5EF4-FFF2-40B4-BE49-F238E27FC236}">
                    <a16:creationId xmlns:a16="http://schemas.microsoft.com/office/drawing/2014/main" id="{84DFD590-1B96-4CF0-9CEF-A5465ACA3B7F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450850" y="5032307"/>
                <a:ext cx="11256349" cy="1207827"/>
              </a:xfrm>
            </p:spPr>
            <p:txBody>
              <a:bodyPr/>
              <a:lstStyle/>
              <a:p>
                <a:r>
                  <a:rPr lang="de-CH" dirty="0"/>
                  <a:t>Ein Laser der Wellenlänge 532nm (grün), der Strahlqualität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CH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de-CH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de-CH" dirty="0"/>
                  <a:t> und mit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CH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de-CH" b="0" i="1" smtClean="0">
                        <a:latin typeface="Cambria Math" panose="02040503050406030204" pitchFamily="18" charset="0"/>
                      </a:rPr>
                      <m:t>=1</m:t>
                    </m:r>
                    <m:r>
                      <a:rPr lang="de-CH" b="0" i="1" smtClean="0">
                        <a:latin typeface="Cambria Math" panose="02040503050406030204" pitchFamily="18" charset="0"/>
                      </a:rPr>
                      <m:t>𝑚𝑚</m:t>
                    </m:r>
                  </m:oMath>
                </a14:m>
                <a:r>
                  <a:rPr lang="de-CH" dirty="0"/>
                  <a:t> wird auf den 375'000km entfernten Mond gerichtet.</a:t>
                </a:r>
              </a:p>
              <a:p>
                <a14:m>
                  <m:oMath xmlns:m="http://schemas.openxmlformats.org/officeDocument/2006/math">
                    <m:r>
                      <a:rPr lang="de-CH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de-CH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=1∙</m:t>
                    </m:r>
                    <m:f>
                      <m:fPr>
                        <m:ctrlP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532∙</m:t>
                        </m:r>
                        <m:sSup>
                          <m:sSupPr>
                            <m:ctrlPr>
                              <a:rPr lang="de-CH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CH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de-CH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−6</m:t>
                            </m:r>
                          </m:sup>
                        </m:sSup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𝑚𝑚</m:t>
                        </m:r>
                      </m:num>
                      <m:den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∙1</m:t>
                        </m:r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𝑚𝑚</m:t>
                        </m:r>
                      </m:den>
                    </m:f>
                    <m:r>
                      <a:rPr lang="de-CH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=169</m:t>
                    </m:r>
                    <m:r>
                      <a:rPr lang="de-CH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de-CH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𝑟𝑎𝑑</m:t>
                    </m:r>
                    <m:r>
                      <a:rPr lang="de-CH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=35′′</m:t>
                    </m:r>
                  </m:oMath>
                </a14:m>
                <a:r>
                  <a:rPr lang="de-CH" dirty="0"/>
                  <a:t>           </a:t>
                </a:r>
                <a14:m>
                  <m:oMath xmlns:m="http://schemas.openxmlformats.org/officeDocument/2006/math">
                    <m:r>
                      <a:rPr lang="de-CH" b="0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de-CH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de-CH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de-CH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de-CH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de-CH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375</m:t>
                        </m:r>
                      </m:e>
                      <m:sup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de-CH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000</m:t>
                    </m:r>
                    <m:r>
                      <a:rPr lang="de-CH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𝑘𝑚</m:t>
                    </m:r>
                    <m:r>
                      <a:rPr lang="de-CH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∙169∙</m:t>
                    </m:r>
                    <m:sSup>
                      <m:sSupPr>
                        <m:ctrlP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−6</m:t>
                        </m:r>
                      </m:sup>
                    </m:sSup>
                    <m:r>
                      <a:rPr lang="de-CH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𝑟𝑎𝑑</m:t>
                    </m:r>
                    <m:r>
                      <a:rPr lang="de-CH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=63.5</m:t>
                    </m:r>
                    <m:r>
                      <a:rPr lang="de-CH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𝑘𝑚</m:t>
                    </m:r>
                  </m:oMath>
                </a14:m>
                <a:endParaRPr lang="de-CH" dirty="0"/>
              </a:p>
            </p:txBody>
          </p:sp>
        </mc:Choice>
        <mc:Fallback xmlns="">
          <p:sp>
            <p:nvSpPr>
              <p:cNvPr id="3" name="Textplatzhalter 2">
                <a:extLst>
                  <a:ext uri="{FF2B5EF4-FFF2-40B4-BE49-F238E27FC236}">
                    <a16:creationId xmlns:a16="http://schemas.microsoft.com/office/drawing/2014/main" id="{84DFD590-1B96-4CF0-9CEF-A5465ACA3B7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50850" y="5032307"/>
                <a:ext cx="11256349" cy="1207827"/>
              </a:xfrm>
              <a:blipFill>
                <a:blip r:embed="rId3"/>
                <a:stretch>
                  <a:fillRect l="-1300" t="-2525"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Inhaltsplatzhalter 5">
                <a:extLst>
                  <a:ext uri="{FF2B5EF4-FFF2-40B4-BE49-F238E27FC236}">
                    <a16:creationId xmlns:a16="http://schemas.microsoft.com/office/drawing/2014/main" id="{035C4DDA-772E-4350-B024-32C23E491152}"/>
                  </a:ext>
                </a:extLst>
              </p:cNvPr>
              <p:cNvSpPr>
                <a:spLocks noGrp="1"/>
              </p:cNvSpPr>
              <p:nvPr>
                <p:ph sz="half" idx="15"/>
              </p:nvPr>
            </p:nvSpPr>
            <p:spPr>
              <a:xfrm>
                <a:off x="6199200" y="1332000"/>
                <a:ext cx="5508000" cy="3540789"/>
              </a:xfrm>
            </p:spPr>
            <p:txBody>
              <a:bodyPr/>
              <a:lstStyle/>
              <a:p>
                <a:r>
                  <a:rPr lang="de-CH" sz="1800" dirty="0"/>
                  <a:t>Halbwinkeldivergenz </a:t>
                </a:r>
                <a14:m>
                  <m:oMath xmlns:m="http://schemas.openxmlformats.org/officeDocument/2006/math">
                    <m:r>
                      <a:rPr lang="de-CH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de-CH" sz="1800" dirty="0"/>
                  <a:t>:</a:t>
                </a:r>
                <a:br>
                  <a:rPr lang="de-CH" sz="1800" dirty="0"/>
                </a:br>
                <a14:m>
                  <m:oMath xmlns:m="http://schemas.openxmlformats.org/officeDocument/2006/math">
                    <m:r>
                      <a:rPr lang="de-CH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de-CH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CH" sz="18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de-CH" sz="1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de-CH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num>
                      <m:den>
                        <m: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b>
                          <m:sSubPr>
                            <m:ctrlPr>
                              <a:rPr lang="de-CH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de-CH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endParaRPr lang="de-CH" sz="1800" dirty="0"/>
              </a:p>
              <a:p>
                <a:r>
                  <a:rPr lang="de-CH" sz="1800" dirty="0"/>
                  <a:t>Strahlparameterprodukt:</a:t>
                </a:r>
                <a:br>
                  <a:rPr lang="de-CH" sz="1800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de-CH" sz="1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de-CH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de-CH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de-CH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de-CH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CH" sz="18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de-CH" sz="1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de-CH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de-CH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CH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num>
                      <m:den>
                        <m:r>
                          <a:rPr lang="de-CH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den>
                    </m:f>
                  </m:oMath>
                </a14:m>
                <a:endParaRPr lang="de-CH" sz="1800" dirty="0"/>
              </a:p>
              <a:p>
                <a:endParaRPr lang="de-CH" sz="1800" dirty="0"/>
              </a:p>
              <a:p>
                <a:r>
                  <a:rPr lang="de-CH" sz="1800" dirty="0"/>
                  <a:t>Ein Laserstrahl wird also charakterisiert durch</a:t>
                </a:r>
              </a:p>
              <a:p>
                <a:pPr lvl="1"/>
                <a:r>
                  <a:rPr lang="de-CH" sz="1800" dirty="0"/>
                  <a:t>Sein </a:t>
                </a:r>
                <a:r>
                  <a:rPr lang="de-CH" sz="1800" dirty="0" err="1"/>
                  <a:t>Waistradius</a:t>
                </a:r>
                <a:r>
                  <a:rPr lang="de-CH" sz="18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CH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sz="18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de-CH" sz="1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de-CH" sz="1800" dirty="0"/>
              </a:p>
              <a:p>
                <a:pPr lvl="1"/>
                <a:r>
                  <a:rPr lang="de-CH" sz="1800" dirty="0"/>
                  <a:t>Seine Wellenlänge </a:t>
                </a:r>
                <a14:m>
                  <m:oMath xmlns:m="http://schemas.openxmlformats.org/officeDocument/2006/math">
                    <m:r>
                      <a:rPr lang="de-CH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endParaRPr lang="de-CH" sz="1800" dirty="0"/>
              </a:p>
              <a:p>
                <a:pPr lvl="1"/>
                <a:r>
                  <a:rPr lang="de-CH" sz="1800" dirty="0"/>
                  <a:t>Seine Strahlqualität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CH" sz="1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CH" sz="18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de-CH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de-CH" sz="1800" dirty="0"/>
              </a:p>
            </p:txBody>
          </p:sp>
        </mc:Choice>
        <mc:Fallback xmlns="">
          <p:sp>
            <p:nvSpPr>
              <p:cNvPr id="6" name="Inhaltsplatzhalter 5">
                <a:extLst>
                  <a:ext uri="{FF2B5EF4-FFF2-40B4-BE49-F238E27FC236}">
                    <a16:creationId xmlns:a16="http://schemas.microsoft.com/office/drawing/2014/main" id="{035C4DDA-772E-4350-B024-32C23E4911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5"/>
              </p:nvPr>
            </p:nvSpPr>
            <p:spPr>
              <a:xfrm>
                <a:off x="6199200" y="1332000"/>
                <a:ext cx="5508000" cy="3540789"/>
              </a:xfrm>
              <a:blipFill>
                <a:blip r:embed="rId4"/>
                <a:stretch>
                  <a:fillRect l="-2326" t="-862" r="-221"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22">
            <a:extLst>
              <a:ext uri="{FF2B5EF4-FFF2-40B4-BE49-F238E27FC236}">
                <a16:creationId xmlns:a16="http://schemas.microsoft.com/office/drawing/2014/main" id="{CA8467EA-CB68-45F5-8A43-6AB033B31799}"/>
              </a:ext>
            </a:extLst>
          </p:cNvPr>
          <p:cNvPicPr>
            <a:picLocks noGrp="1" noChangeAspect="1" noChangeArrowheads="1"/>
          </p:cNvPicPr>
          <p:nvPr>
            <p:ph sz="half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1990103"/>
            <a:ext cx="5508625" cy="2750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A08E9C84-FEDB-4BF9-A4E7-294DC579EFE8}"/>
              </a:ext>
            </a:extLst>
          </p:cNvPr>
          <p:cNvCxnSpPr/>
          <p:nvPr/>
        </p:nvCxnSpPr>
        <p:spPr>
          <a:xfrm flipV="1">
            <a:off x="4740764" y="2532668"/>
            <a:ext cx="0" cy="72008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Objekt 8">
            <a:extLst>
              <a:ext uri="{FF2B5EF4-FFF2-40B4-BE49-F238E27FC236}">
                <a16:creationId xmlns:a16="http://schemas.microsoft.com/office/drawing/2014/main" id="{88A5D63B-201F-454F-88A3-1E21A433C2E0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292963" y="1618628"/>
          <a:ext cx="1857375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Formel" r:id="rId6" imgW="1396800" imgH="558720" progId="Equation.3">
                  <p:embed/>
                </p:oleObj>
              </mc:Choice>
              <mc:Fallback>
                <p:oleObj name="Formel" r:id="rId6" imgW="1396800" imgH="558720" progId="Equation.3">
                  <p:embed/>
                  <p:pic>
                    <p:nvPicPr>
                      <p:cNvPr id="9" name="Objekt 8">
                        <a:extLst>
                          <a:ext uri="{FF2B5EF4-FFF2-40B4-BE49-F238E27FC236}">
                            <a16:creationId xmlns:a16="http://schemas.microsoft.com/office/drawing/2014/main" id="{88A5D63B-201F-454F-88A3-1E21A433C2E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2963" y="1618628"/>
                        <a:ext cx="1857375" cy="742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270066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hteck 9">
            <a:extLst>
              <a:ext uri="{FF2B5EF4-FFF2-40B4-BE49-F238E27FC236}">
                <a16:creationId xmlns:a16="http://schemas.microsoft.com/office/drawing/2014/main" id="{FBC205D8-D7CA-4B77-A1BA-92A94A9B1F5E}"/>
              </a:ext>
            </a:extLst>
          </p:cNvPr>
          <p:cNvSpPr/>
          <p:nvPr/>
        </p:nvSpPr>
        <p:spPr>
          <a:xfrm>
            <a:off x="3321844" y="4391025"/>
            <a:ext cx="1212056" cy="1285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74DA9643-C5DA-48B2-9981-C207E130B674}"/>
              </a:ext>
            </a:extLst>
          </p:cNvPr>
          <p:cNvSpPr txBox="1"/>
          <p:nvPr/>
        </p:nvSpPr>
        <p:spPr>
          <a:xfrm>
            <a:off x="3070617" y="4355291"/>
            <a:ext cx="156805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700" b="1" dirty="0">
                <a:latin typeface="Arial" panose="020B0604020202020204" pitchFamily="34" charset="0"/>
                <a:cs typeface="Arial" panose="020B0604020202020204" pitchFamily="34" charset="0"/>
              </a:rPr>
              <a:t>     Begrenzung des Laserstrahls</a:t>
            </a:r>
          </a:p>
        </p:txBody>
      </p:sp>
    </p:spTree>
    <p:extLst>
      <p:ext uri="{BB962C8B-B14F-4D97-AF65-F5344CB8AC3E}">
        <p14:creationId xmlns:p14="http://schemas.microsoft.com/office/powerpoint/2010/main" val="544972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Fokussierung eines Laserstrahls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Inhaltsplatzhalter 6"/>
              <p:cNvSpPr>
                <a:spLocks noGrp="1"/>
              </p:cNvSpPr>
              <p:nvPr>
                <p:ph sz="half" idx="19"/>
              </p:nvPr>
            </p:nvSpPr>
            <p:spPr>
              <a:xfrm>
                <a:off x="8149424" y="1332000"/>
                <a:ext cx="3556800" cy="4787813"/>
              </a:xfrm>
            </p:spPr>
            <p:txBody>
              <a:bodyPr/>
              <a:lstStyle/>
              <a:p>
                <a:r>
                  <a:rPr lang="de-CH" sz="1800" dirty="0"/>
                  <a:t>Kollimierter Strahl trifft auf eine Linse</a:t>
                </a:r>
              </a:p>
              <a:p>
                <a:r>
                  <a:rPr lang="de-CH" sz="1800" dirty="0"/>
                  <a:t>Faustformel:</a:t>
                </a:r>
                <a:br>
                  <a:rPr lang="de-CH" sz="1800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de-CH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sz="18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de-CH" sz="1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de-CH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de-CH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CH" sz="18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de-CH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den>
                    </m:f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CH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num>
                      <m:den>
                        <m: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den>
                    </m:f>
                  </m:oMath>
                </a14:m>
                <a:endParaRPr lang="de-CH" sz="1800" dirty="0"/>
              </a:p>
              <a:p>
                <a:r>
                  <a:rPr lang="de-CH" sz="1800" dirty="0"/>
                  <a:t>Neben der Brennweite können wir spielen mit:</a:t>
                </a:r>
              </a:p>
              <a:p>
                <a:pPr lvl="1"/>
                <a:r>
                  <a:rPr lang="de-CH" sz="1800" dirty="0"/>
                  <a:t>Strahldurchmesser </a:t>
                </a:r>
                <a14:m>
                  <m:oMath xmlns:m="http://schemas.openxmlformats.org/officeDocument/2006/math">
                    <m:r>
                      <a:rPr lang="de-CH" sz="18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de-CH" sz="1800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de-CH" sz="1800" b="0" dirty="0"/>
              </a:p>
              <a:p>
                <a:pPr lvl="2"/>
                <a14:m>
                  <m:oMath xmlns:m="http://schemas.openxmlformats.org/officeDocument/2006/math">
                    <m:r>
                      <a:rPr lang="de-CH" sz="18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de-CH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de-CH" sz="1800" b="0" i="1" smtClean="0">
                        <a:latin typeface="Cambria Math" panose="02040503050406030204" pitchFamily="18" charset="0"/>
                      </a:rPr>
                      <m:t>𝑔𝑟𝑜𝑠𝑠</m:t>
                    </m:r>
                    <m:r>
                      <a:rPr lang="de-CH" sz="1800" b="0" i="1" smtClean="0">
                        <a:latin typeface="Cambria Math" panose="02040503050406030204" pitchFamily="18" charset="0"/>
                      </a:rPr>
                      <m:t> →</m:t>
                    </m:r>
                    <m:sSub>
                      <m:sSubPr>
                        <m:ctrlP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𝑘𝑙𝑒𝑖𝑛</m:t>
                    </m:r>
                  </m:oMath>
                </a14:m>
                <a:endParaRPr lang="de-CH" sz="1800" b="0" dirty="0"/>
              </a:p>
              <a:p>
                <a:pPr lvl="1"/>
                <a:endParaRPr lang="de-CH" sz="1800" b="0" dirty="0"/>
              </a:p>
            </p:txBody>
          </p:sp>
        </mc:Choice>
        <mc:Fallback xmlns="">
          <p:sp>
            <p:nvSpPr>
              <p:cNvPr id="7" name="Inhaltsplatzhalt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9"/>
              </p:nvPr>
            </p:nvSpPr>
            <p:spPr>
              <a:xfrm>
                <a:off x="8149424" y="1332000"/>
                <a:ext cx="3556800" cy="4787813"/>
              </a:xfrm>
              <a:blipFill rotWithShape="0">
                <a:blip r:embed="rId2"/>
                <a:stretch>
                  <a:fillRect l="-3259" t="-637"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Inhaltsplatzhalter 12"/>
          <p:cNvPicPr>
            <a:picLocks noGrp="1" noChangeAspect="1"/>
          </p:cNvPicPr>
          <p:nvPr>
            <p:ph sz="half" idx="13"/>
          </p:nvPr>
        </p:nvPicPr>
        <p:blipFill>
          <a:blip r:embed="rId3"/>
          <a:stretch>
            <a:fillRect/>
          </a:stretch>
        </p:blipFill>
        <p:spPr>
          <a:xfrm>
            <a:off x="450000" y="2376000"/>
            <a:ext cx="7394575" cy="2698465"/>
          </a:xfrm>
          <a:prstGeom prst="rect">
            <a:avLst/>
          </a:prstGeom>
        </p:spPr>
      </p:pic>
      <p:sp>
        <p:nvSpPr>
          <p:cNvPr id="14" name="Rechteck 13"/>
          <p:cNvSpPr/>
          <p:nvPr/>
        </p:nvSpPr>
        <p:spPr>
          <a:xfrm>
            <a:off x="10105534" y="2592371"/>
            <a:ext cx="254524" cy="226243"/>
          </a:xfrm>
          <a:prstGeom prst="rect">
            <a:avLst/>
          </a:prstGeom>
          <a:solidFill>
            <a:schemeClr val="bg1">
              <a:lumMod val="50000"/>
              <a:alpha val="2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376000"/>
            <a:ext cx="7396373" cy="2700000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000" y="2376000"/>
            <a:ext cx="7396373" cy="2700000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000" y="2376000"/>
            <a:ext cx="7398780" cy="2700000"/>
          </a:xfrm>
          <a:prstGeom prst="rect">
            <a:avLst/>
          </a:prstGeom>
        </p:spPr>
      </p:pic>
      <p:pic>
        <p:nvPicPr>
          <p:cNvPr id="18" name="Grafik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0000" y="2376000"/>
            <a:ext cx="7396373" cy="2700000"/>
          </a:xfrm>
          <a:prstGeom prst="rect">
            <a:avLst/>
          </a:prstGeom>
        </p:spPr>
      </p:pic>
      <p:pic>
        <p:nvPicPr>
          <p:cNvPr id="19" name="Grafik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0000" y="2376000"/>
            <a:ext cx="7396373" cy="2700000"/>
          </a:xfrm>
          <a:prstGeom prst="rect">
            <a:avLst/>
          </a:prstGeom>
        </p:spPr>
      </p:pic>
      <p:pic>
        <p:nvPicPr>
          <p:cNvPr id="25" name="Grafik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0000" y="2376000"/>
            <a:ext cx="7396373" cy="2700000"/>
          </a:xfrm>
          <a:prstGeom prst="rect">
            <a:avLst/>
          </a:prstGeom>
        </p:spPr>
      </p:pic>
      <p:pic>
        <p:nvPicPr>
          <p:cNvPr id="26" name="Grafik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0000" y="2376000"/>
            <a:ext cx="7396373" cy="270000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0000" y="2376000"/>
            <a:ext cx="7396373" cy="2700000"/>
          </a:xfrm>
          <a:prstGeom prst="rect">
            <a:avLst/>
          </a:prstGeom>
        </p:spPr>
      </p:pic>
      <p:pic>
        <p:nvPicPr>
          <p:cNvPr id="33" name="Grafik 3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0000" y="2376000"/>
            <a:ext cx="7396373" cy="2700000"/>
          </a:xfrm>
          <a:prstGeom prst="rect">
            <a:avLst/>
          </a:prstGeom>
        </p:spPr>
      </p:pic>
      <p:pic>
        <p:nvPicPr>
          <p:cNvPr id="34" name="Grafik 3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0000" y="2376000"/>
            <a:ext cx="7396373" cy="2700000"/>
          </a:xfrm>
          <a:prstGeom prst="rect">
            <a:avLst/>
          </a:prstGeom>
        </p:spPr>
      </p:pic>
      <p:pic>
        <p:nvPicPr>
          <p:cNvPr id="40" name="Grafik 3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0000" y="2376000"/>
            <a:ext cx="7396373" cy="2700000"/>
          </a:xfrm>
          <a:prstGeom prst="rect">
            <a:avLst/>
          </a:prstGeom>
        </p:spPr>
      </p:pic>
      <p:pic>
        <p:nvPicPr>
          <p:cNvPr id="41" name="Grafik 4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0000" y="2376000"/>
            <a:ext cx="7396373" cy="2700000"/>
          </a:xfrm>
          <a:prstGeom prst="rect">
            <a:avLst/>
          </a:prstGeom>
        </p:spPr>
      </p:pic>
      <p:pic>
        <p:nvPicPr>
          <p:cNvPr id="42" name="Grafik 4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50000" y="2376000"/>
            <a:ext cx="7396373" cy="2700000"/>
          </a:xfrm>
          <a:prstGeom prst="rect">
            <a:avLst/>
          </a:prstGeom>
        </p:spPr>
      </p:pic>
      <p:pic>
        <p:nvPicPr>
          <p:cNvPr id="43" name="Grafik 4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50000" y="2376000"/>
            <a:ext cx="7396373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051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6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20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40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60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Fokussierung eines Laserstrahls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Inhaltsplatzhalter 6"/>
              <p:cNvSpPr>
                <a:spLocks noGrp="1"/>
              </p:cNvSpPr>
              <p:nvPr>
                <p:ph sz="half" idx="19"/>
              </p:nvPr>
            </p:nvSpPr>
            <p:spPr>
              <a:xfrm>
                <a:off x="8149424" y="1332000"/>
                <a:ext cx="3556800" cy="4787813"/>
              </a:xfrm>
            </p:spPr>
            <p:txBody>
              <a:bodyPr/>
              <a:lstStyle/>
              <a:p>
                <a:r>
                  <a:rPr lang="de-CH" sz="1800" dirty="0"/>
                  <a:t>Kollimierter Strahl trifft auf eine Linse</a:t>
                </a:r>
              </a:p>
              <a:p>
                <a:r>
                  <a:rPr lang="de-CH" sz="1800" dirty="0"/>
                  <a:t>Faustformel:</a:t>
                </a:r>
                <a:br>
                  <a:rPr lang="de-CH" sz="1800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de-CH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sz="18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de-CH" sz="1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de-CH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de-CH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CH" sz="18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de-CH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den>
                    </m:f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CH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num>
                      <m:den>
                        <m: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den>
                    </m:f>
                  </m:oMath>
                </a14:m>
                <a:endParaRPr lang="de-CH" sz="1800" dirty="0"/>
              </a:p>
              <a:p>
                <a:r>
                  <a:rPr lang="de-CH" sz="1800" dirty="0"/>
                  <a:t>Neben der Brennweite können wir spielen mit:</a:t>
                </a:r>
              </a:p>
              <a:p>
                <a:pPr lvl="1"/>
                <a:r>
                  <a:rPr lang="de-CH" sz="1800" dirty="0"/>
                  <a:t>Strahldurchmesser </a:t>
                </a:r>
                <a14:m>
                  <m:oMath xmlns:m="http://schemas.openxmlformats.org/officeDocument/2006/math">
                    <m:r>
                      <a:rPr lang="de-CH" sz="18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de-CH" sz="1800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de-CH" sz="1800" b="0" dirty="0"/>
              </a:p>
              <a:p>
                <a:pPr lvl="2"/>
                <a14:m>
                  <m:oMath xmlns:m="http://schemas.openxmlformats.org/officeDocument/2006/math">
                    <m:r>
                      <a:rPr lang="de-CH" sz="18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de-CH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de-CH" sz="1800" b="0" i="1" smtClean="0">
                        <a:latin typeface="Cambria Math" panose="02040503050406030204" pitchFamily="18" charset="0"/>
                      </a:rPr>
                      <m:t>𝑔𝑟𝑜𝑠𝑠</m:t>
                    </m:r>
                    <m:r>
                      <a:rPr lang="de-CH" sz="1800" b="0" i="1" smtClean="0">
                        <a:latin typeface="Cambria Math" panose="02040503050406030204" pitchFamily="18" charset="0"/>
                      </a:rPr>
                      <m:t> →</m:t>
                    </m:r>
                    <m:sSub>
                      <m:sSubPr>
                        <m:ctrlP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𝑘𝑙𝑒𝑖𝑛</m:t>
                    </m:r>
                  </m:oMath>
                </a14:m>
                <a:endParaRPr lang="de-CH" sz="1800" b="0" dirty="0"/>
              </a:p>
              <a:p>
                <a:pPr lvl="1"/>
                <a:r>
                  <a:rPr lang="de-CH" sz="1800" b="0" dirty="0"/>
                  <a:t>Strahlqualität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CH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CH" sz="18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de-CH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de-CH" sz="1800" b="0" dirty="0"/>
              </a:p>
              <a:p>
                <a:pPr lvl="2"/>
                <a14:m>
                  <m:oMath xmlns:m="http://schemas.openxmlformats.org/officeDocument/2006/math">
                    <m:sSup>
                      <m:sSupPr>
                        <m:ctrlPr>
                          <a:rPr lang="de-CH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CH" sz="18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de-CH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de-CH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de-CH" sz="1800" b="0" i="1" smtClean="0">
                        <a:latin typeface="Cambria Math" panose="02040503050406030204" pitchFamily="18" charset="0"/>
                      </a:rPr>
                      <m:t>𝑔𝑟𝑜𝑠𝑠</m:t>
                    </m:r>
                    <m:r>
                      <a:rPr lang="de-CH" sz="1800" b="0" i="1" smtClean="0">
                        <a:latin typeface="Cambria Math" panose="02040503050406030204" pitchFamily="18" charset="0"/>
                      </a:rPr>
                      <m:t> →</m:t>
                    </m:r>
                    <m:sSub>
                      <m:sSubPr>
                        <m:ctrlP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𝑔𝑟𝑜𝑠𝑠</m:t>
                    </m:r>
                  </m:oMath>
                </a14:m>
                <a:endParaRPr lang="de-CH" sz="1800" b="0" dirty="0"/>
              </a:p>
            </p:txBody>
          </p:sp>
        </mc:Choice>
        <mc:Fallback xmlns="">
          <p:sp>
            <p:nvSpPr>
              <p:cNvPr id="7" name="Inhaltsplatzhalt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9"/>
              </p:nvPr>
            </p:nvSpPr>
            <p:spPr>
              <a:xfrm>
                <a:off x="8149424" y="1332000"/>
                <a:ext cx="3556800" cy="4787813"/>
              </a:xfrm>
              <a:blipFill rotWithShape="0">
                <a:blip r:embed="rId2"/>
                <a:stretch>
                  <a:fillRect l="-3259" t="-637"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hteck 13"/>
          <p:cNvSpPr/>
          <p:nvPr/>
        </p:nvSpPr>
        <p:spPr>
          <a:xfrm>
            <a:off x="9673300" y="2366128"/>
            <a:ext cx="349474" cy="353321"/>
          </a:xfrm>
          <a:prstGeom prst="rect">
            <a:avLst/>
          </a:prstGeom>
          <a:solidFill>
            <a:schemeClr val="bg1">
              <a:lumMod val="50000"/>
              <a:alpha val="2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376000"/>
            <a:ext cx="7396373" cy="2700000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376000"/>
            <a:ext cx="7396373" cy="270000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000" y="2376000"/>
            <a:ext cx="7396373" cy="2700000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000" y="2376000"/>
            <a:ext cx="7396373" cy="270000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0000" y="2376000"/>
            <a:ext cx="7396373" cy="2700000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0000" y="2376000"/>
            <a:ext cx="7396373" cy="27000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0000" y="2376000"/>
            <a:ext cx="7396373" cy="2700000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0000" y="2376000"/>
            <a:ext cx="7396373" cy="2700000"/>
          </a:xfrm>
          <a:prstGeom prst="rect">
            <a:avLst/>
          </a:prstGeom>
        </p:spPr>
      </p:pic>
      <p:pic>
        <p:nvPicPr>
          <p:cNvPr id="20" name="Grafik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0000" y="2376000"/>
            <a:ext cx="7396373" cy="2700000"/>
          </a:xfrm>
          <a:prstGeom prst="rect">
            <a:avLst/>
          </a:prstGeom>
        </p:spPr>
      </p:pic>
      <p:pic>
        <p:nvPicPr>
          <p:cNvPr id="46" name="Grafik 4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0000" y="2376000"/>
            <a:ext cx="7396373" cy="2700000"/>
          </a:xfrm>
          <a:prstGeom prst="rect">
            <a:avLst/>
          </a:prstGeom>
        </p:spPr>
      </p:pic>
      <p:pic>
        <p:nvPicPr>
          <p:cNvPr id="47" name="Grafik 4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9999" y="2376000"/>
            <a:ext cx="7396373" cy="2700000"/>
          </a:xfrm>
          <a:prstGeom prst="rect">
            <a:avLst/>
          </a:prstGeom>
        </p:spPr>
      </p:pic>
      <p:pic>
        <p:nvPicPr>
          <p:cNvPr id="48" name="Grafik 4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0000" y="2376000"/>
            <a:ext cx="7396373" cy="2700000"/>
          </a:xfrm>
          <a:prstGeom prst="rect">
            <a:avLst/>
          </a:prstGeom>
        </p:spPr>
      </p:pic>
      <p:pic>
        <p:nvPicPr>
          <p:cNvPr id="49" name="Grafik 4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0000" y="2376000"/>
            <a:ext cx="7396373" cy="2700000"/>
          </a:xfrm>
          <a:prstGeom prst="rect">
            <a:avLst/>
          </a:prstGeom>
        </p:spPr>
      </p:pic>
      <p:pic>
        <p:nvPicPr>
          <p:cNvPr id="50" name="Grafik 4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50000" y="2376000"/>
            <a:ext cx="7399097" cy="2700000"/>
          </a:xfrm>
          <a:prstGeom prst="rect">
            <a:avLst/>
          </a:prstGeom>
        </p:spPr>
      </p:pic>
      <p:pic>
        <p:nvPicPr>
          <p:cNvPr id="51" name="Grafik 5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50000" y="2376000"/>
            <a:ext cx="7396373" cy="2700000"/>
          </a:xfrm>
          <a:prstGeom prst="rect">
            <a:avLst/>
          </a:prstGeom>
        </p:spPr>
      </p:pic>
      <p:pic>
        <p:nvPicPr>
          <p:cNvPr id="52" name="Grafik 51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0000" y="2376000"/>
            <a:ext cx="7396373" cy="2700000"/>
          </a:xfrm>
          <a:prstGeom prst="rect">
            <a:avLst/>
          </a:prstGeom>
        </p:spPr>
      </p:pic>
      <p:pic>
        <p:nvPicPr>
          <p:cNvPr id="53" name="Grafik 5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50000" y="2376000"/>
            <a:ext cx="7396373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871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4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6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8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Fokussierung eines Laserstrahls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Inhaltsplatzhalter 6"/>
              <p:cNvSpPr>
                <a:spLocks noGrp="1"/>
              </p:cNvSpPr>
              <p:nvPr>
                <p:ph sz="half" idx="19"/>
              </p:nvPr>
            </p:nvSpPr>
            <p:spPr>
              <a:xfrm>
                <a:off x="8149424" y="1332000"/>
                <a:ext cx="3556800" cy="4787813"/>
              </a:xfrm>
            </p:spPr>
            <p:txBody>
              <a:bodyPr/>
              <a:lstStyle/>
              <a:p>
                <a:r>
                  <a:rPr lang="de-CH" sz="1800" dirty="0"/>
                  <a:t>Kollimierter Strahl trifft auf eine Linse</a:t>
                </a:r>
              </a:p>
              <a:p>
                <a:r>
                  <a:rPr lang="de-CH" sz="1800" dirty="0"/>
                  <a:t>Faustformel:</a:t>
                </a:r>
                <a:br>
                  <a:rPr lang="de-CH" sz="1800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de-CH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sz="18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de-CH" sz="1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de-CH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de-CH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CH" sz="18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de-CH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den>
                    </m:f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CH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num>
                      <m:den>
                        <m: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den>
                    </m:f>
                  </m:oMath>
                </a14:m>
                <a:endParaRPr lang="de-CH" sz="1800" dirty="0"/>
              </a:p>
              <a:p>
                <a:r>
                  <a:rPr lang="de-CH" sz="1800" dirty="0"/>
                  <a:t>Neben der Brennweite können wir spielen mit:</a:t>
                </a:r>
              </a:p>
              <a:p>
                <a:pPr lvl="1"/>
                <a:r>
                  <a:rPr lang="de-CH" sz="1800" dirty="0"/>
                  <a:t>Strahldurchmesser </a:t>
                </a:r>
                <a14:m>
                  <m:oMath xmlns:m="http://schemas.openxmlformats.org/officeDocument/2006/math">
                    <m:r>
                      <a:rPr lang="de-CH" sz="18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de-CH" sz="1800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de-CH" sz="1800" b="0" dirty="0"/>
              </a:p>
              <a:p>
                <a:pPr lvl="2"/>
                <a14:m>
                  <m:oMath xmlns:m="http://schemas.openxmlformats.org/officeDocument/2006/math">
                    <m:r>
                      <a:rPr lang="de-CH" sz="18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de-CH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de-CH" sz="1800" b="0" i="1" smtClean="0">
                        <a:latin typeface="Cambria Math" panose="02040503050406030204" pitchFamily="18" charset="0"/>
                      </a:rPr>
                      <m:t>𝑔𝑟𝑜𝑠𝑠</m:t>
                    </m:r>
                    <m:r>
                      <a:rPr lang="de-CH" sz="1800" b="0" i="1" smtClean="0">
                        <a:latin typeface="Cambria Math" panose="02040503050406030204" pitchFamily="18" charset="0"/>
                      </a:rPr>
                      <m:t> →</m:t>
                    </m:r>
                    <m:sSub>
                      <m:sSubPr>
                        <m:ctrlP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𝑘𝑙𝑒𝑖𝑛</m:t>
                    </m:r>
                  </m:oMath>
                </a14:m>
                <a:endParaRPr lang="de-CH" sz="1800" b="0" dirty="0"/>
              </a:p>
              <a:p>
                <a:pPr lvl="1"/>
                <a:r>
                  <a:rPr lang="de-CH" sz="1800" b="0" dirty="0"/>
                  <a:t>Strahlqualität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CH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CH" sz="18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de-CH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de-CH" sz="1800" b="0" dirty="0"/>
              </a:p>
              <a:p>
                <a:pPr lvl="2"/>
                <a14:m>
                  <m:oMath xmlns:m="http://schemas.openxmlformats.org/officeDocument/2006/math">
                    <m:sSup>
                      <m:sSupPr>
                        <m:ctrlPr>
                          <a:rPr lang="de-CH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CH" sz="18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de-CH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de-CH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de-CH" sz="1800" b="0" i="1" smtClean="0">
                        <a:latin typeface="Cambria Math" panose="02040503050406030204" pitchFamily="18" charset="0"/>
                      </a:rPr>
                      <m:t>𝑔𝑟𝑜𝑠𝑠</m:t>
                    </m:r>
                    <m:r>
                      <a:rPr lang="de-CH" sz="1800" b="0" i="1" smtClean="0">
                        <a:latin typeface="Cambria Math" panose="02040503050406030204" pitchFamily="18" charset="0"/>
                      </a:rPr>
                      <m:t> →</m:t>
                    </m:r>
                    <m:sSub>
                      <m:sSubPr>
                        <m:ctrlP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𝑔𝑟𝑜𝑠𝑠</m:t>
                    </m:r>
                  </m:oMath>
                </a14:m>
                <a:endParaRPr lang="de-CH" sz="1800" b="0" dirty="0">
                  <a:ea typeface="Cambria Math" panose="02040503050406030204" pitchFamily="18" charset="0"/>
                </a:endParaRPr>
              </a:p>
              <a:p>
                <a:pPr lvl="1"/>
                <a:r>
                  <a:rPr lang="de-CH" sz="1800" b="0" dirty="0"/>
                  <a:t>Wellenlänge </a:t>
                </a:r>
                <a:r>
                  <a:rPr lang="de-CH" sz="1800" b="0" dirty="0">
                    <a:latin typeface="Symbol" panose="05050102010706020507" pitchFamily="18" charset="2"/>
                  </a:rPr>
                  <a:t>l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𝑘𝑙𝑒𝑖𝑛</m:t>
                    </m:r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→</m:t>
                    </m:r>
                    <m:sSub>
                      <m:sSubPr>
                        <m:ctrlP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𝑘𝑙𝑒𝑖𝑛</m:t>
                    </m:r>
                  </m:oMath>
                </a14:m>
                <a:endParaRPr lang="de-CH" sz="1800" b="0" dirty="0"/>
              </a:p>
            </p:txBody>
          </p:sp>
        </mc:Choice>
        <mc:Fallback xmlns="">
          <p:sp>
            <p:nvSpPr>
              <p:cNvPr id="7" name="Inhaltsplatzhalt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9"/>
              </p:nvPr>
            </p:nvSpPr>
            <p:spPr>
              <a:xfrm>
                <a:off x="8149424" y="1332000"/>
                <a:ext cx="3556800" cy="4787813"/>
              </a:xfrm>
              <a:blipFill rotWithShape="0">
                <a:blip r:embed="rId2"/>
                <a:stretch>
                  <a:fillRect l="-3259" t="-637"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hteck 13"/>
          <p:cNvSpPr/>
          <p:nvPr/>
        </p:nvSpPr>
        <p:spPr>
          <a:xfrm>
            <a:off x="10397695" y="2189467"/>
            <a:ext cx="349474" cy="353321"/>
          </a:xfrm>
          <a:prstGeom prst="rect">
            <a:avLst/>
          </a:prstGeom>
          <a:solidFill>
            <a:schemeClr val="bg1">
              <a:lumMod val="50000"/>
              <a:alpha val="2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376000"/>
            <a:ext cx="7396375" cy="2700000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376000"/>
            <a:ext cx="7396373" cy="2700000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000" y="2376000"/>
            <a:ext cx="7396373" cy="2700000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000" y="2376000"/>
            <a:ext cx="7396373" cy="2700000"/>
          </a:xfrm>
          <a:prstGeom prst="rect">
            <a:avLst/>
          </a:prstGeom>
        </p:spPr>
      </p:pic>
      <p:pic>
        <p:nvPicPr>
          <p:cNvPr id="18" name="Grafik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0000" y="2376000"/>
            <a:ext cx="7396373" cy="2700000"/>
          </a:xfrm>
          <a:prstGeom prst="rect">
            <a:avLst/>
          </a:prstGeom>
        </p:spPr>
      </p:pic>
      <p:pic>
        <p:nvPicPr>
          <p:cNvPr id="19" name="Grafik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0000" y="2376000"/>
            <a:ext cx="7396373" cy="2700000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0000" y="2376000"/>
            <a:ext cx="7396373" cy="2700000"/>
          </a:xfrm>
          <a:prstGeom prst="rect">
            <a:avLst/>
          </a:prstGeom>
        </p:spPr>
      </p:pic>
      <p:pic>
        <p:nvPicPr>
          <p:cNvPr id="23" name="Grafik 2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0000" y="2376000"/>
            <a:ext cx="7396373" cy="2700000"/>
          </a:xfrm>
          <a:prstGeom prst="rect">
            <a:avLst/>
          </a:prstGeom>
        </p:spPr>
      </p:pic>
      <p:pic>
        <p:nvPicPr>
          <p:cNvPr id="24" name="Grafik 2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0000" y="2376000"/>
            <a:ext cx="7396373" cy="2700000"/>
          </a:xfrm>
          <a:prstGeom prst="rect">
            <a:avLst/>
          </a:prstGeom>
        </p:spPr>
      </p:pic>
      <p:pic>
        <p:nvPicPr>
          <p:cNvPr id="25" name="Grafik 2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0000" y="2376000"/>
            <a:ext cx="7396373" cy="2700000"/>
          </a:xfrm>
          <a:prstGeom prst="rect">
            <a:avLst/>
          </a:prstGeom>
        </p:spPr>
      </p:pic>
      <p:pic>
        <p:nvPicPr>
          <p:cNvPr id="26" name="Grafik 2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0000" y="2376000"/>
            <a:ext cx="7396373" cy="270000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0000" y="2376000"/>
            <a:ext cx="7396373" cy="2700000"/>
          </a:xfrm>
          <a:prstGeom prst="rect">
            <a:avLst/>
          </a:prstGeom>
        </p:spPr>
      </p:pic>
      <p:pic>
        <p:nvPicPr>
          <p:cNvPr id="28" name="Grafik 2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0000" y="2376000"/>
            <a:ext cx="7396373" cy="2700000"/>
          </a:xfrm>
          <a:prstGeom prst="rect">
            <a:avLst/>
          </a:prstGeom>
        </p:spPr>
      </p:pic>
      <p:pic>
        <p:nvPicPr>
          <p:cNvPr id="29" name="Grafik 2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50000" y="2376000"/>
            <a:ext cx="7396373" cy="2700000"/>
          </a:xfrm>
          <a:prstGeom prst="rect">
            <a:avLst/>
          </a:prstGeom>
        </p:spPr>
      </p:pic>
      <p:pic>
        <p:nvPicPr>
          <p:cNvPr id="30" name="Grafik 29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50000" y="2376000"/>
            <a:ext cx="7396373" cy="2700000"/>
          </a:xfrm>
          <a:prstGeom prst="rect">
            <a:avLst/>
          </a:prstGeom>
        </p:spPr>
      </p:pic>
      <p:pic>
        <p:nvPicPr>
          <p:cNvPr id="31" name="Grafik 30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0000" y="2376000"/>
            <a:ext cx="7396373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983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4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6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72C3E3-B1CD-4B63-BFE4-ED3199B147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Fokussierung eines Laserstrahls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Inhaltsplatzhalter 6">
                <a:extLst>
                  <a:ext uri="{FF2B5EF4-FFF2-40B4-BE49-F238E27FC236}">
                    <a16:creationId xmlns:a16="http://schemas.microsoft.com/office/drawing/2014/main" id="{276A3A5B-34F2-4968-A9CD-5AA988E1A992}"/>
                  </a:ext>
                </a:extLst>
              </p:cNvPr>
              <p:cNvSpPr>
                <a:spLocks noGrp="1"/>
              </p:cNvSpPr>
              <p:nvPr>
                <p:ph sz="half" idx="19"/>
              </p:nvPr>
            </p:nvSpPr>
            <p:spPr>
              <a:xfrm>
                <a:off x="8149424" y="1332000"/>
                <a:ext cx="3556800" cy="4787813"/>
              </a:xfrm>
            </p:spPr>
            <p:txBody>
              <a:bodyPr/>
              <a:lstStyle/>
              <a:p>
                <a:r>
                  <a:rPr lang="de-CH" sz="1800" dirty="0"/>
                  <a:t>Typisch:</a:t>
                </a:r>
              </a:p>
              <a:p>
                <a:pPr lvl="1"/>
                <a:r>
                  <a:rPr lang="de-CH" sz="1800" dirty="0"/>
                  <a:t>NIR: </a:t>
                </a:r>
                <a14:m>
                  <m:oMath xmlns:m="http://schemas.openxmlformats.org/officeDocument/2006/math">
                    <m:r>
                      <a:rPr lang="de-CH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de-CH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≈1µ</m:t>
                    </m:r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</m:oMath>
                </a14:m>
                <a:endParaRPr lang="de-CH" sz="1800" dirty="0"/>
              </a:p>
              <a:p>
                <a:pPr lvl="1"/>
                <a14:m>
                  <m:oMath xmlns:m="http://schemas.openxmlformats.org/officeDocument/2006/math">
                    <m:r>
                      <a:rPr lang="de-CH" sz="1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de-CH" sz="1800" b="0" i="1" smtClean="0">
                        <a:latin typeface="Cambria Math" panose="02040503050406030204" pitchFamily="18" charset="0"/>
                      </a:rPr>
                      <m:t>=50 −160 </m:t>
                    </m:r>
                    <m:r>
                      <a:rPr lang="de-CH" sz="1800" b="0" i="1" smtClean="0">
                        <a:latin typeface="Cambria Math" panose="02040503050406030204" pitchFamily="18" charset="0"/>
                      </a:rPr>
                      <m:t>𝑚𝑚</m:t>
                    </m:r>
                  </m:oMath>
                </a14:m>
                <a:endParaRPr lang="de-CH" sz="1800" dirty="0"/>
              </a:p>
              <a:p>
                <a:pPr lvl="1"/>
                <a14:m>
                  <m:oMath xmlns:m="http://schemas.openxmlformats.org/officeDocument/2006/math">
                    <m:r>
                      <a:rPr lang="de-CH" sz="18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=4 −15 </m:t>
                    </m:r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𝑚𝑚</m:t>
                    </m:r>
                  </m:oMath>
                </a14:m>
                <a:endParaRPr lang="de-CH" sz="1800" b="0" dirty="0"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de-CH" sz="1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CH" sz="18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de-CH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de-CH" sz="1800" b="0" i="1" smtClean="0">
                        <a:latin typeface="Cambria Math" panose="02040503050406030204" pitchFamily="18" charset="0"/>
                      </a:rPr>
                      <m:t>=1 −2</m:t>
                    </m:r>
                  </m:oMath>
                </a14:m>
                <a:endParaRPr lang="de-CH" sz="1800" dirty="0"/>
              </a:p>
              <a:p>
                <a:pPr lvl="1"/>
                <a:endParaRPr lang="de-CH" sz="1800" dirty="0"/>
              </a:p>
              <a:p>
                <a:pPr lvl="1"/>
                <a:endParaRPr lang="de-CH" sz="1800" dirty="0"/>
              </a:p>
              <a:p>
                <a:r>
                  <a:rPr lang="de-CH" sz="1800" dirty="0"/>
                  <a:t>Ein Versuch:</a:t>
                </a:r>
                <a:endParaRPr lang="de-CH" sz="180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de-CH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sz="18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de-CH" sz="18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de-CH" sz="18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de-CH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CH" sz="18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de-CH" sz="1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de-CH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de-CH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CH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de-CH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den>
                    </m:f>
                    <m:r>
                      <a:rPr lang="de-CH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de-CH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CH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num>
                      <m:den>
                        <m:r>
                          <a:rPr lang="de-CH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den>
                    </m:f>
                  </m:oMath>
                </a14:m>
                <a:br>
                  <a:rPr lang="de-CH" sz="1800" dirty="0"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=1.3∙</m:t>
                    </m:r>
                    <m:f>
                      <m:fPr>
                        <m:ctrlP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150</m:t>
                        </m:r>
                        <m: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𝑚𝑚</m:t>
                        </m:r>
                      </m:num>
                      <m:den>
                        <m: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𝑚𝑚</m:t>
                        </m:r>
                      </m:den>
                    </m:f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1µ</m:t>
                        </m:r>
                        <m: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r>
                          <a:rPr lang="de-CH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den>
                    </m:f>
                  </m:oMath>
                </a14:m>
                <a:br>
                  <a:rPr lang="de-CH" sz="1800" b="0" dirty="0"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=15.5µ</m:t>
                    </m:r>
                    <m:r>
                      <a:rPr lang="de-CH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</m:oMath>
                </a14:m>
                <a:endParaRPr lang="de-CH" sz="1800" dirty="0"/>
              </a:p>
            </p:txBody>
          </p:sp>
        </mc:Choice>
        <mc:Fallback xmlns="">
          <p:sp>
            <p:nvSpPr>
              <p:cNvPr id="7" name="Inhaltsplatzhalter 6">
                <a:extLst>
                  <a:ext uri="{FF2B5EF4-FFF2-40B4-BE49-F238E27FC236}">
                    <a16:creationId xmlns:a16="http://schemas.microsoft.com/office/drawing/2014/main" id="{276A3A5B-34F2-4968-A9CD-5AA988E1A99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9"/>
              </p:nvPr>
            </p:nvSpPr>
            <p:spPr>
              <a:xfrm>
                <a:off x="8149424" y="1332000"/>
                <a:ext cx="3556800" cy="4787813"/>
              </a:xfrm>
              <a:blipFill>
                <a:blip r:embed="rId2"/>
                <a:stretch>
                  <a:fillRect l="-3602" t="-637"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Grafik 8">
            <a:extLst>
              <a:ext uri="{FF2B5EF4-FFF2-40B4-BE49-F238E27FC236}">
                <a16:creationId xmlns:a16="http://schemas.microsoft.com/office/drawing/2014/main" id="{52AB4C44-70FB-48F8-8935-E2F4CAA3D8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376000"/>
            <a:ext cx="7398306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31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F40C2A-476D-44A6-A809-309686837B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Laserpulse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Inhaltsplatzhalter 5">
                <a:extLst>
                  <a:ext uri="{FF2B5EF4-FFF2-40B4-BE49-F238E27FC236}">
                    <a16:creationId xmlns:a16="http://schemas.microsoft.com/office/drawing/2014/main" id="{7AFF1902-0CB5-4783-A914-E4B224EA05A3}"/>
                  </a:ext>
                </a:extLst>
              </p:cNvPr>
              <p:cNvSpPr>
                <a:spLocks noGrp="1"/>
              </p:cNvSpPr>
              <p:nvPr>
                <p:ph sz="half" idx="15"/>
              </p:nvPr>
            </p:nvSpPr>
            <p:spPr>
              <a:xfrm>
                <a:off x="6199200" y="1332000"/>
                <a:ext cx="5508000" cy="4787814"/>
              </a:xfrm>
            </p:spPr>
            <p:txBody>
              <a:bodyPr/>
              <a:lstStyle/>
              <a:p>
                <a:r>
                  <a:rPr lang="de-CH" sz="2000" dirty="0"/>
                  <a:t>Mittlere Leistung (Strich-Punkt Linien): </a:t>
                </a:r>
                <a:br>
                  <a:rPr lang="de-CH" sz="200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de-CH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sz="20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de-CH" sz="2000" i="1">
                            <a:latin typeface="Cambria Math" panose="02040503050406030204" pitchFamily="18" charset="0"/>
                          </a:rPr>
                          <m:t>𝑎𝑣</m:t>
                        </m:r>
                      </m:sub>
                    </m:sSub>
                    <m:r>
                      <a:rPr lang="de-CH" sz="20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de-CH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de-CH" sz="20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de-CH" sz="200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de-CH" sz="20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de-CH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de-CH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de-CH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de-CH" sz="20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den>
                        </m:f>
                        <m:r>
                          <a:rPr lang="de-CH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nary>
                          <m:naryPr>
                            <m:limLoc m:val="undOvr"/>
                            <m:ctrlPr>
                              <a:rPr lang="de-CH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4"/>
                              </m:rPr>
                              <a:rPr lang="de-CH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de-CH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sup>
                          <m:e>
                            <m:r>
                              <a:rPr lang="de-CH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de-CH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de-CH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de-CH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)∙</m:t>
                            </m:r>
                            <m:r>
                              <a:rPr lang="de-CH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𝑑𝑡</m:t>
                            </m:r>
                          </m:e>
                        </m:nary>
                      </m:e>
                    </m:func>
                  </m:oMath>
                </a14:m>
                <a:endParaRPr lang="de-CH" sz="2000" dirty="0"/>
              </a:p>
              <a:p>
                <a:r>
                  <a:rPr lang="de-CH" sz="2000" dirty="0"/>
                  <a:t>Mit Laserpulsen (rot) können kurzfristig wesentlich höhere Leistungen erzielt werden.</a:t>
                </a:r>
              </a:p>
              <a:p>
                <a:r>
                  <a:rPr lang="de-CH" sz="2000" dirty="0"/>
                  <a:t>Die Repetitionsrate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CH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de-CH" sz="2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de-CH" sz="2000" dirty="0"/>
                  <a:t> bezeichnet die Anzahl Pulse die pro Zeit </a:t>
                </a:r>
                <a:r>
                  <a:rPr lang="de-CH" sz="2000" dirty="0" err="1"/>
                  <a:t>emitiert</a:t>
                </a:r>
                <a:r>
                  <a:rPr lang="de-CH" sz="2000" dirty="0"/>
                  <a:t> werden:</a:t>
                </a:r>
                <a:br>
                  <a:rPr lang="de-CH" sz="2000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de-CH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de-CH" sz="2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de-CH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e-CH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CH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de-CH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</m:oMath>
                </a14:m>
                <a:br>
                  <a:rPr lang="de-CH" sz="2000" dirty="0"/>
                </a:br>
                <a:r>
                  <a:rPr lang="de-CH" sz="2000" dirty="0"/>
                  <a:t>Typischerweise liegt die Repetitionsrate zwischen einigen kHz bis einige MHz</a:t>
                </a:r>
              </a:p>
              <a:p>
                <a:r>
                  <a:rPr lang="de-CH" sz="2000" dirty="0"/>
                  <a:t>Energie pro Puls: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CH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sz="20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de-CH" sz="20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de-CH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e-CH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de-CH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sz="2000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de-CH" sz="2000" b="0" i="1" smtClean="0">
                                <a:latin typeface="Cambria Math" panose="02040503050406030204" pitchFamily="18" charset="0"/>
                              </a:rPr>
                              <m:t>𝑎𝑣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de-CH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sz="20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de-CH" sz="20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</m:den>
                    </m:f>
                  </m:oMath>
                </a14:m>
                <a:endParaRPr lang="de-CH" sz="2000" dirty="0"/>
              </a:p>
            </p:txBody>
          </p:sp>
        </mc:Choice>
        <mc:Fallback xmlns="">
          <p:sp>
            <p:nvSpPr>
              <p:cNvPr id="6" name="Inhaltsplatzhalter 5">
                <a:extLst>
                  <a:ext uri="{FF2B5EF4-FFF2-40B4-BE49-F238E27FC236}">
                    <a16:creationId xmlns:a16="http://schemas.microsoft.com/office/drawing/2014/main" id="{7AFF1902-0CB5-4783-A914-E4B224EA05A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5"/>
              </p:nvPr>
            </p:nvSpPr>
            <p:spPr>
              <a:xfrm>
                <a:off x="6199200" y="1332000"/>
                <a:ext cx="5508000" cy="4787814"/>
              </a:xfrm>
              <a:blipFill>
                <a:blip r:embed="rId2"/>
                <a:stretch>
                  <a:fillRect l="-2547" t="-764" r="-1772"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28">
            <a:extLst>
              <a:ext uri="{FF2B5EF4-FFF2-40B4-BE49-F238E27FC236}">
                <a16:creationId xmlns:a16="http://schemas.microsoft.com/office/drawing/2014/main" id="{19CF37DE-2E2C-41E1-A42C-DA2885F168E3}"/>
              </a:ext>
            </a:extLst>
          </p:cNvPr>
          <p:cNvPicPr>
            <a:picLocks noGrp="1" noChangeAspect="1" noChangeArrowheads="1"/>
          </p:cNvPicPr>
          <p:nvPr>
            <p:ph sz="half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2040125"/>
            <a:ext cx="5508625" cy="3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3B5C0C6D-6231-4921-91EB-B4CE5B1043BD}"/>
              </a:ext>
            </a:extLst>
          </p:cNvPr>
          <p:cNvCxnSpPr/>
          <p:nvPr/>
        </p:nvCxnSpPr>
        <p:spPr>
          <a:xfrm>
            <a:off x="2146434" y="2502568"/>
            <a:ext cx="1222408" cy="0"/>
          </a:xfrm>
          <a:prstGeom prst="straightConnector1">
            <a:avLst/>
          </a:prstGeom>
          <a:ln w="127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feld 9">
            <a:extLst>
              <a:ext uri="{FF2B5EF4-FFF2-40B4-BE49-F238E27FC236}">
                <a16:creationId xmlns:a16="http://schemas.microsoft.com/office/drawing/2014/main" id="{98F6D574-DE7B-4D55-A7F1-228591C8FCCE}"/>
              </a:ext>
            </a:extLst>
          </p:cNvPr>
          <p:cNvSpPr txBox="1"/>
          <p:nvPr/>
        </p:nvSpPr>
        <p:spPr>
          <a:xfrm>
            <a:off x="2589964" y="2175483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800" i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2940606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F40C2A-476D-44A6-A809-309686837B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Laserpulse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Inhaltsplatzhalter 5">
                <a:extLst>
                  <a:ext uri="{FF2B5EF4-FFF2-40B4-BE49-F238E27FC236}">
                    <a16:creationId xmlns:a16="http://schemas.microsoft.com/office/drawing/2014/main" id="{7AFF1902-0CB5-4783-A914-E4B224EA05A3}"/>
                  </a:ext>
                </a:extLst>
              </p:cNvPr>
              <p:cNvSpPr>
                <a:spLocks noGrp="1"/>
              </p:cNvSpPr>
              <p:nvPr>
                <p:ph sz="half" idx="15"/>
              </p:nvPr>
            </p:nvSpPr>
            <p:spPr>
              <a:xfrm>
                <a:off x="6199200" y="1332000"/>
                <a:ext cx="5508000" cy="4787814"/>
              </a:xfrm>
            </p:spPr>
            <p:txBody>
              <a:bodyPr/>
              <a:lstStyle/>
              <a:p>
                <a:r>
                  <a:rPr lang="de-CH" sz="2000" dirty="0"/>
                  <a:t>Als Standard für die Pulsdauer </a:t>
                </a:r>
                <a14:m>
                  <m:oMath xmlns:m="http://schemas.openxmlformats.org/officeDocument/2006/math">
                    <m:r>
                      <a:rPr lang="de-CH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de-CH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de-CH" sz="2000" dirty="0"/>
                  <a:t> hat sich die Breite auf halber Höhe des Maximum (</a:t>
                </a:r>
                <a:r>
                  <a:rPr lang="de-CH" sz="2000" dirty="0" err="1"/>
                  <a:t>Full</a:t>
                </a:r>
                <a:r>
                  <a:rPr lang="de-CH" sz="2000" dirty="0"/>
                  <a:t> Width Half Max FWHM) etabliert.</a:t>
                </a:r>
              </a:p>
              <a:p>
                <a:r>
                  <a:rPr lang="de-CH" sz="2000" dirty="0"/>
                  <a:t>Bei bekannter Pulsenergie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CH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sz="20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de-CH" sz="20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</m:oMath>
                </a14:m>
                <a:r>
                  <a:rPr lang="de-CH" sz="2000" dirty="0"/>
                  <a:t> kann die Maximalleistung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CH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sz="20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de-CH" sz="2000" b="0" i="1" smtClean="0">
                            <a:latin typeface="Cambria Math" panose="02040503050406030204" pitchFamily="18" charset="0"/>
                          </a:rPr>
                          <m:t>𝑃𝑒𝑎𝑘</m:t>
                        </m:r>
                      </m:sub>
                    </m:sSub>
                  </m:oMath>
                </a14:m>
                <a:r>
                  <a:rPr lang="de-CH" sz="2000" dirty="0"/>
                  <a:t> abgeschätzt werden:</a:t>
                </a:r>
                <a:br>
                  <a:rPr lang="de-CH" sz="2000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de-CH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sz="20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de-CH" sz="2000" b="0" i="1" smtClean="0">
                            <a:latin typeface="Cambria Math" panose="02040503050406030204" pitchFamily="18" charset="0"/>
                          </a:rPr>
                          <m:t>𝑃𝑒𝑎𝑘</m:t>
                        </m:r>
                      </m:sub>
                    </m:sSub>
                    <m:r>
                      <a:rPr lang="de-CH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de-CH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de-CH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de-CH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sub>
                        </m:sSub>
                      </m:num>
                      <m:den>
                        <m:r>
                          <a:rPr lang="de-CH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de-CH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den>
                    </m:f>
                  </m:oMath>
                </a14:m>
                <a:br>
                  <a:rPr lang="de-CH" sz="2000" dirty="0"/>
                </a:br>
                <a:r>
                  <a:rPr lang="de-CH" sz="2000" dirty="0"/>
                  <a:t>Die effektive </a:t>
                </a:r>
                <a:r>
                  <a:rPr lang="de-CH" sz="2000" dirty="0" err="1"/>
                  <a:t>Peakleistung</a:t>
                </a:r>
                <a:r>
                  <a:rPr lang="de-CH" sz="2000" dirty="0"/>
                  <a:t> hängt von der </a:t>
                </a:r>
                <a:r>
                  <a:rPr lang="de-CH" sz="2000" dirty="0" err="1"/>
                  <a:t>Pulsform</a:t>
                </a:r>
                <a:r>
                  <a:rPr lang="de-CH" sz="2000" dirty="0"/>
                  <a:t> ab</a:t>
                </a:r>
              </a:p>
              <a:p>
                <a:endParaRPr lang="de-CH" sz="2000" dirty="0"/>
              </a:p>
              <a:p>
                <a:r>
                  <a:rPr lang="de-CH" sz="2000" dirty="0"/>
                  <a:t>Daraus folgt</a:t>
                </a:r>
                <a:br>
                  <a:rPr lang="de-CH" sz="2000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de-CH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sz="20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de-CH" sz="2000" b="0" i="1" smtClean="0">
                            <a:latin typeface="Cambria Math" panose="02040503050406030204" pitchFamily="18" charset="0"/>
                          </a:rPr>
                          <m:t>𝑎𝑣</m:t>
                        </m:r>
                      </m:sub>
                    </m:sSub>
                    <m:r>
                      <a:rPr lang="de-CH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de-CH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sz="20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de-CH" sz="2000" b="0" i="1" smtClean="0">
                            <a:latin typeface="Cambria Math" panose="02040503050406030204" pitchFamily="18" charset="0"/>
                          </a:rPr>
                          <m:t>𝑃𝑒𝑎𝑘</m:t>
                        </m:r>
                      </m:sub>
                    </m:sSub>
                    <m:r>
                      <a:rPr lang="de-CH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∙∆</m:t>
                    </m:r>
                    <m:r>
                      <a:rPr lang="de-CH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  <m:r>
                      <a:rPr lang="de-CH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de-CH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de-CH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endParaRPr lang="de-CH" sz="2000" dirty="0"/>
              </a:p>
            </p:txBody>
          </p:sp>
        </mc:Choice>
        <mc:Fallback xmlns="">
          <p:sp>
            <p:nvSpPr>
              <p:cNvPr id="6" name="Inhaltsplatzhalter 5">
                <a:extLst>
                  <a:ext uri="{FF2B5EF4-FFF2-40B4-BE49-F238E27FC236}">
                    <a16:creationId xmlns:a16="http://schemas.microsoft.com/office/drawing/2014/main" id="{7AFF1902-0CB5-4783-A914-E4B224EA05A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5"/>
              </p:nvPr>
            </p:nvSpPr>
            <p:spPr>
              <a:xfrm>
                <a:off x="6199200" y="1332000"/>
                <a:ext cx="5508000" cy="4787814"/>
              </a:xfrm>
              <a:blipFill>
                <a:blip r:embed="rId2"/>
                <a:stretch>
                  <a:fillRect l="-2547" t="-764" r="-2436"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2">
            <a:extLst>
              <a:ext uri="{FF2B5EF4-FFF2-40B4-BE49-F238E27FC236}">
                <a16:creationId xmlns:a16="http://schemas.microsoft.com/office/drawing/2014/main" id="{1DA92C38-8FFE-4A67-AF54-BDA1CF1AC4AC}"/>
              </a:ext>
            </a:extLst>
          </p:cNvPr>
          <p:cNvPicPr>
            <a:picLocks noGrp="1" noChangeAspect="1" noChangeArrowheads="1"/>
          </p:cNvPicPr>
          <p:nvPr>
            <p:ph sz="half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1842501"/>
            <a:ext cx="5508625" cy="3045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6075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Polarisation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endParaRPr lang="de-CH"/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sz="half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0" y="1359443"/>
            <a:ext cx="5508625" cy="4012115"/>
          </a:xfrm>
        </p:spPr>
      </p:pic>
      <p:sp>
        <p:nvSpPr>
          <p:cNvPr id="6" name="Inhaltsplatzhalter 5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r>
              <a:rPr lang="de-CH" dirty="0"/>
              <a:t>Die Polarisation bezeichnet bei Licht die Schwingungsrichtung des elektrischen Feldes</a:t>
            </a:r>
          </a:p>
          <a:p>
            <a:endParaRPr lang="de-CH" dirty="0"/>
          </a:p>
          <a:p>
            <a:r>
              <a:rPr lang="de-CH" dirty="0"/>
              <a:t>Die Polarisation kann deshalb in zwei Richtungen (x- und y-) senkrecht zur Ausbreitungsrichtung zerlegt werden</a:t>
            </a:r>
          </a:p>
          <a:p>
            <a:endParaRPr lang="de-CH" dirty="0"/>
          </a:p>
          <a:p>
            <a:r>
              <a:rPr lang="de-CH" dirty="0"/>
              <a:t>Laser sind häufig linear polarisiert</a:t>
            </a:r>
          </a:p>
        </p:txBody>
      </p:sp>
    </p:spTree>
    <p:extLst>
      <p:ext uri="{BB962C8B-B14F-4D97-AF65-F5344CB8AC3E}">
        <p14:creationId xmlns:p14="http://schemas.microsoft.com/office/powerpoint/2010/main" val="2561699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Polarisation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endParaRPr lang="de-CH"/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sz="half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73" y="1843639"/>
            <a:ext cx="5507378" cy="3043722"/>
          </a:xfrm>
        </p:spPr>
      </p:pic>
      <p:sp>
        <p:nvSpPr>
          <p:cNvPr id="6" name="Inhaltsplatzhalter 5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r>
              <a:rPr lang="de-CH" dirty="0"/>
              <a:t>Die </a:t>
            </a:r>
            <a:r>
              <a:rPr lang="de-CH" dirty="0" err="1"/>
              <a:t>Reflektivität</a:t>
            </a:r>
            <a:r>
              <a:rPr lang="de-CH" dirty="0"/>
              <a:t> einer Oberfläche hängt auch von der Polarisation des einfallenden Strahls ab</a:t>
            </a:r>
          </a:p>
        </p:txBody>
      </p:sp>
    </p:spTree>
    <p:extLst>
      <p:ext uri="{BB962C8B-B14F-4D97-AF65-F5344CB8AC3E}">
        <p14:creationId xmlns:p14="http://schemas.microsoft.com/office/powerpoint/2010/main" val="4018947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879" y="1496094"/>
            <a:ext cx="7657666" cy="4459538"/>
          </a:xfrm>
        </p:spPr>
      </p:pic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Polarisation: Brewster Winkel</a:t>
            </a:r>
          </a:p>
        </p:txBody>
      </p:sp>
    </p:spTree>
    <p:extLst>
      <p:ext uri="{BB962C8B-B14F-4D97-AF65-F5344CB8AC3E}">
        <p14:creationId xmlns:p14="http://schemas.microsoft.com/office/powerpoint/2010/main" val="38731565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Polarisation: Brewster Winkel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Typischer Verlauf für ein Metall</a:t>
            </a:r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sz="half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91" y="1331913"/>
            <a:ext cx="5101542" cy="4067175"/>
          </a:xfrm>
        </p:spPr>
      </p:pic>
      <p:sp>
        <p:nvSpPr>
          <p:cNvPr id="6" name="Inhaltsplatzhalter 5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r>
              <a:rPr lang="de-CH" dirty="0"/>
              <a:t>Auch bei absorbierenden Materialien existiert der Brewster Winkel</a:t>
            </a:r>
          </a:p>
          <a:p>
            <a:endParaRPr lang="de-CH" dirty="0"/>
          </a:p>
          <a:p>
            <a:r>
              <a:rPr lang="de-CH" dirty="0"/>
              <a:t>Dieser ist meist recht gross</a:t>
            </a:r>
          </a:p>
          <a:p>
            <a:endParaRPr lang="de-CH" dirty="0"/>
          </a:p>
          <a:p>
            <a:r>
              <a:rPr lang="de-CH" dirty="0"/>
              <a:t>Das führt dazu, dass bei flachem Einfall der Unterschied in der </a:t>
            </a:r>
            <a:r>
              <a:rPr lang="de-CH" dirty="0" err="1"/>
              <a:t>Reflektivität</a:t>
            </a:r>
            <a:r>
              <a:rPr lang="de-CH" dirty="0"/>
              <a:t> zwischen den beiden Polarisationsrichtungen recht gross wird.</a:t>
            </a:r>
          </a:p>
        </p:txBody>
      </p:sp>
      <p:sp>
        <p:nvSpPr>
          <p:cNvPr id="8" name="Ellipse 7"/>
          <p:cNvSpPr/>
          <p:nvPr/>
        </p:nvSpPr>
        <p:spPr>
          <a:xfrm>
            <a:off x="5233987" y="2264318"/>
            <a:ext cx="96252" cy="9625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10" name="Gerader Verbinder 9"/>
          <p:cNvCxnSpPr/>
          <p:nvPr/>
        </p:nvCxnSpPr>
        <p:spPr>
          <a:xfrm>
            <a:off x="5126202" y="2312444"/>
            <a:ext cx="12031" cy="269269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Gerader Verbinder 11"/>
          <p:cNvCxnSpPr/>
          <p:nvPr/>
        </p:nvCxnSpPr>
        <p:spPr>
          <a:xfrm flipV="1">
            <a:off x="5126202" y="1491916"/>
            <a:ext cx="0" cy="820528"/>
          </a:xfrm>
          <a:prstGeom prst="line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9960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Einfluss der Polarisation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Inhaltsplatzhalter 5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r>
              <a:rPr lang="de-CH" dirty="0"/>
              <a:t>Für tiefe Strukturen, z.B. Schnittfront oder Bohrloch ist ein linear polarisierter Strahl</a:t>
            </a:r>
          </a:p>
          <a:p>
            <a:r>
              <a:rPr lang="de-CH" dirty="0"/>
              <a:t>p-polarisiert an den Wänden in Polarisationsrichtung</a:t>
            </a:r>
          </a:p>
          <a:p>
            <a:r>
              <a:rPr lang="de-CH" dirty="0"/>
              <a:t>s-polarisiert senkrecht dazu</a:t>
            </a:r>
          </a:p>
          <a:p>
            <a:r>
              <a:rPr lang="de-CH" dirty="0"/>
              <a:t>Das führt zu unterschiedlicher Absorption an den Wänden</a:t>
            </a:r>
          </a:p>
          <a:p>
            <a:r>
              <a:rPr lang="de-CH" dirty="0"/>
              <a:t>Und damit asymmetrischer Ausbildung der Struktur</a:t>
            </a:r>
          </a:p>
          <a:p>
            <a:pPr lvl="1"/>
            <a:endParaRPr lang="de-CH" dirty="0"/>
          </a:p>
        </p:txBody>
      </p:sp>
      <p:pic>
        <p:nvPicPr>
          <p:cNvPr id="9" name="Inhaltsplatzhalter 6"/>
          <p:cNvPicPr>
            <a:picLocks noGrp="1" noChangeAspect="1"/>
          </p:cNvPicPr>
          <p:nvPr>
            <p:ph sz="half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562" y="1620838"/>
            <a:ext cx="4775200" cy="4210050"/>
          </a:xfrm>
        </p:spPr>
      </p:pic>
      <p:cxnSp>
        <p:nvCxnSpPr>
          <p:cNvPr id="11" name="Gerader Verbinder 10"/>
          <p:cNvCxnSpPr/>
          <p:nvPr/>
        </p:nvCxnSpPr>
        <p:spPr>
          <a:xfrm flipV="1">
            <a:off x="3441031" y="1925053"/>
            <a:ext cx="1947194" cy="372979"/>
          </a:xfrm>
          <a:prstGeom prst="line">
            <a:avLst/>
          </a:prstGeom>
          <a:ln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/>
        </p:nvSpPr>
        <p:spPr>
          <a:xfrm>
            <a:off x="3900173" y="1463388"/>
            <a:ext cx="22990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Linear polarisiert</a:t>
            </a:r>
          </a:p>
        </p:txBody>
      </p:sp>
      <p:cxnSp>
        <p:nvCxnSpPr>
          <p:cNvPr id="16" name="Gerader Verbinder 15"/>
          <p:cNvCxnSpPr/>
          <p:nvPr/>
        </p:nvCxnSpPr>
        <p:spPr>
          <a:xfrm>
            <a:off x="3302794" y="3848100"/>
            <a:ext cx="61912" cy="1416844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Gerader Verbinder 17"/>
          <p:cNvCxnSpPr/>
          <p:nvPr/>
        </p:nvCxnSpPr>
        <p:spPr>
          <a:xfrm flipH="1">
            <a:off x="3495675" y="3788569"/>
            <a:ext cx="9525" cy="1421606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Gerader Verbinder 19"/>
          <p:cNvCxnSpPr/>
          <p:nvPr/>
        </p:nvCxnSpPr>
        <p:spPr>
          <a:xfrm>
            <a:off x="3333750" y="3762375"/>
            <a:ext cx="61913" cy="1397794"/>
          </a:xfrm>
          <a:prstGeom prst="line">
            <a:avLst/>
          </a:prstGeom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8798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49BD09-8B47-4F8F-B955-819E1BA705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Laserstrahl fällt auf ein Material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BD00D07-6803-4F89-BB83-1C712A7A007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57201" y="1332000"/>
            <a:ext cx="5508000" cy="4788000"/>
          </a:xfrm>
        </p:spPr>
        <p:txBody>
          <a:bodyPr/>
          <a:lstStyle/>
          <a:p>
            <a:endParaRPr lang="de-CH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463109D-075D-4354-9E48-CBD75C0601C0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199200" y="1332000"/>
            <a:ext cx="5508000" cy="4788000"/>
          </a:xfrm>
        </p:spPr>
        <p:txBody>
          <a:bodyPr/>
          <a:lstStyle/>
          <a:p>
            <a:r>
              <a:rPr lang="de-CH" dirty="0"/>
              <a:t>Ein einfallender Laserstrahl wird teilweise im Material absorbiert</a:t>
            </a:r>
          </a:p>
          <a:p>
            <a:r>
              <a:rPr lang="de-CH" dirty="0"/>
              <a:t>Was bewirkt diese absorbierte Strahlung?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463764D0-7A7F-4391-9E30-3C1FA79693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972738" y="2850462"/>
            <a:ext cx="4476924" cy="1440000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F64E658D-2850-4070-BFD3-0277891719A8}"/>
              </a:ext>
            </a:extLst>
          </p:cNvPr>
          <p:cNvSpPr/>
          <p:nvPr/>
        </p:nvSpPr>
        <p:spPr>
          <a:xfrm>
            <a:off x="457200" y="4991100"/>
            <a:ext cx="5508001" cy="11289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06766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281BF6EC-B36D-4040-9AF8-0C2946DFCC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Typische Zeitskalen</a:t>
            </a:r>
          </a:p>
        </p:txBody>
      </p:sp>
      <p:sp>
        <p:nvSpPr>
          <p:cNvPr id="10" name="Rectangle 13">
            <a:extLst>
              <a:ext uri="{FF2B5EF4-FFF2-40B4-BE49-F238E27FC236}">
                <a16:creationId xmlns:a16="http://schemas.microsoft.com/office/drawing/2014/main" id="{5A6B9379-F593-4DCA-A7BF-D6D7F521C9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39723" y="2271942"/>
            <a:ext cx="2064769" cy="422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8475" tIns="49236" rIns="98475" bIns="49236">
            <a:spAutoFit/>
          </a:bodyPr>
          <a:lstStyle>
            <a:lvl1pPr algn="l" defTabSz="985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92125" algn="l" defTabSz="985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85838" algn="l" defTabSz="985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76375" algn="l" defTabSz="985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71675" algn="l" defTabSz="985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28875" defTabSz="985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86075" defTabSz="985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43275" defTabSz="985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00475" defTabSz="985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0" hangingPunct="0"/>
            <a:r>
              <a:rPr lang="en-GB" altLang="de-DE" sz="2100" dirty="0">
                <a:solidFill>
                  <a:srgbClr val="FF0000"/>
                </a:solidFill>
              </a:rPr>
              <a:t>photon-electron</a:t>
            </a:r>
          </a:p>
        </p:txBody>
      </p:sp>
      <p:cxnSp>
        <p:nvCxnSpPr>
          <p:cNvPr id="12" name="AutoShape 15">
            <a:extLst>
              <a:ext uri="{FF2B5EF4-FFF2-40B4-BE49-F238E27FC236}">
                <a16:creationId xmlns:a16="http://schemas.microsoft.com/office/drawing/2014/main" id="{EF041E95-1F56-4C1A-A5FA-CEFE6FAE1EAF}"/>
              </a:ext>
            </a:extLst>
          </p:cNvPr>
          <p:cNvCxnSpPr>
            <a:cxnSpLocks noChangeAspect="1" noChangeShapeType="1"/>
            <a:stCxn id="10" idx="2"/>
            <a:endCxn id="69" idx="0"/>
          </p:cNvCxnSpPr>
          <p:nvPr/>
        </p:nvCxnSpPr>
        <p:spPr bwMode="auto">
          <a:xfrm flipH="1">
            <a:off x="846916" y="2694541"/>
            <a:ext cx="525192" cy="653381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Gerader Verbinder 35">
            <a:extLst>
              <a:ext uri="{FF2B5EF4-FFF2-40B4-BE49-F238E27FC236}">
                <a16:creationId xmlns:a16="http://schemas.microsoft.com/office/drawing/2014/main" id="{13294055-8118-41D4-90CC-E5BF8AE6F620}"/>
              </a:ext>
            </a:extLst>
          </p:cNvPr>
          <p:cNvCxnSpPr>
            <a:cxnSpLocks/>
          </p:cNvCxnSpPr>
          <p:nvPr/>
        </p:nvCxnSpPr>
        <p:spPr>
          <a:xfrm>
            <a:off x="716049" y="3529859"/>
            <a:ext cx="10205299" cy="0"/>
          </a:xfrm>
          <a:prstGeom prst="line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Gerader Verbinder 37">
            <a:extLst>
              <a:ext uri="{FF2B5EF4-FFF2-40B4-BE49-F238E27FC236}">
                <a16:creationId xmlns:a16="http://schemas.microsoft.com/office/drawing/2014/main" id="{97CC15CF-211B-4EE4-BB14-03CACFBDE99D}"/>
              </a:ext>
            </a:extLst>
          </p:cNvPr>
          <p:cNvCxnSpPr/>
          <p:nvPr/>
        </p:nvCxnSpPr>
        <p:spPr>
          <a:xfrm>
            <a:off x="860049" y="3385859"/>
            <a:ext cx="0" cy="28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Gerader Verbinder 38">
            <a:extLst>
              <a:ext uri="{FF2B5EF4-FFF2-40B4-BE49-F238E27FC236}">
                <a16:creationId xmlns:a16="http://schemas.microsoft.com/office/drawing/2014/main" id="{6B24AC0F-AFC4-47F2-9611-4D3D349EC2CE}"/>
              </a:ext>
            </a:extLst>
          </p:cNvPr>
          <p:cNvCxnSpPr/>
          <p:nvPr/>
        </p:nvCxnSpPr>
        <p:spPr>
          <a:xfrm>
            <a:off x="1760049" y="3385859"/>
            <a:ext cx="0" cy="28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Gerader Verbinder 39">
            <a:extLst>
              <a:ext uri="{FF2B5EF4-FFF2-40B4-BE49-F238E27FC236}">
                <a16:creationId xmlns:a16="http://schemas.microsoft.com/office/drawing/2014/main" id="{0D4DCEF3-C5E6-40C9-ADD6-E9C2B52A8CAE}"/>
              </a:ext>
            </a:extLst>
          </p:cNvPr>
          <p:cNvCxnSpPr/>
          <p:nvPr/>
        </p:nvCxnSpPr>
        <p:spPr>
          <a:xfrm>
            <a:off x="2660049" y="3385859"/>
            <a:ext cx="0" cy="28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Gerader Verbinder 40">
            <a:extLst>
              <a:ext uri="{FF2B5EF4-FFF2-40B4-BE49-F238E27FC236}">
                <a16:creationId xmlns:a16="http://schemas.microsoft.com/office/drawing/2014/main" id="{56AEF6D9-3A98-42B6-891D-36BFF2A8392D}"/>
              </a:ext>
            </a:extLst>
          </p:cNvPr>
          <p:cNvCxnSpPr/>
          <p:nvPr/>
        </p:nvCxnSpPr>
        <p:spPr>
          <a:xfrm>
            <a:off x="3560049" y="3385859"/>
            <a:ext cx="0" cy="28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Gerader Verbinder 42">
            <a:extLst>
              <a:ext uri="{FF2B5EF4-FFF2-40B4-BE49-F238E27FC236}">
                <a16:creationId xmlns:a16="http://schemas.microsoft.com/office/drawing/2014/main" id="{A97DE48F-A582-4770-9402-9AE2B7335F9E}"/>
              </a:ext>
            </a:extLst>
          </p:cNvPr>
          <p:cNvCxnSpPr/>
          <p:nvPr/>
        </p:nvCxnSpPr>
        <p:spPr>
          <a:xfrm>
            <a:off x="4460049" y="3385859"/>
            <a:ext cx="0" cy="28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Gerader Verbinder 43">
            <a:extLst>
              <a:ext uri="{FF2B5EF4-FFF2-40B4-BE49-F238E27FC236}">
                <a16:creationId xmlns:a16="http://schemas.microsoft.com/office/drawing/2014/main" id="{93FE704C-6BBE-4740-9B95-8FADA76FF264}"/>
              </a:ext>
            </a:extLst>
          </p:cNvPr>
          <p:cNvCxnSpPr/>
          <p:nvPr/>
        </p:nvCxnSpPr>
        <p:spPr>
          <a:xfrm>
            <a:off x="5360049" y="3385859"/>
            <a:ext cx="0" cy="28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Gerader Verbinder 44">
            <a:extLst>
              <a:ext uri="{FF2B5EF4-FFF2-40B4-BE49-F238E27FC236}">
                <a16:creationId xmlns:a16="http://schemas.microsoft.com/office/drawing/2014/main" id="{333D71F0-A4AB-4A55-BCE0-7251515E91C9}"/>
              </a:ext>
            </a:extLst>
          </p:cNvPr>
          <p:cNvCxnSpPr/>
          <p:nvPr/>
        </p:nvCxnSpPr>
        <p:spPr>
          <a:xfrm>
            <a:off x="6260049" y="3385859"/>
            <a:ext cx="0" cy="28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Gerader Verbinder 45">
            <a:extLst>
              <a:ext uri="{FF2B5EF4-FFF2-40B4-BE49-F238E27FC236}">
                <a16:creationId xmlns:a16="http://schemas.microsoft.com/office/drawing/2014/main" id="{6A8C4330-B475-45FB-AFF4-34AF4C351B09}"/>
              </a:ext>
            </a:extLst>
          </p:cNvPr>
          <p:cNvCxnSpPr/>
          <p:nvPr/>
        </p:nvCxnSpPr>
        <p:spPr>
          <a:xfrm>
            <a:off x="7160049" y="3385859"/>
            <a:ext cx="0" cy="28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Gerader Verbinder 47">
            <a:extLst>
              <a:ext uri="{FF2B5EF4-FFF2-40B4-BE49-F238E27FC236}">
                <a16:creationId xmlns:a16="http://schemas.microsoft.com/office/drawing/2014/main" id="{99853BFB-A19F-4C4A-AD1B-06D6CE1E384B}"/>
              </a:ext>
            </a:extLst>
          </p:cNvPr>
          <p:cNvCxnSpPr/>
          <p:nvPr/>
        </p:nvCxnSpPr>
        <p:spPr>
          <a:xfrm>
            <a:off x="8060049" y="3385859"/>
            <a:ext cx="0" cy="28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Gerader Verbinder 48">
            <a:extLst>
              <a:ext uri="{FF2B5EF4-FFF2-40B4-BE49-F238E27FC236}">
                <a16:creationId xmlns:a16="http://schemas.microsoft.com/office/drawing/2014/main" id="{2EFE4CB1-78EF-480F-BA21-B0CB1B93CAB3}"/>
              </a:ext>
            </a:extLst>
          </p:cNvPr>
          <p:cNvCxnSpPr/>
          <p:nvPr/>
        </p:nvCxnSpPr>
        <p:spPr>
          <a:xfrm>
            <a:off x="8960049" y="3385859"/>
            <a:ext cx="0" cy="28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Gerader Verbinder 49">
            <a:extLst>
              <a:ext uri="{FF2B5EF4-FFF2-40B4-BE49-F238E27FC236}">
                <a16:creationId xmlns:a16="http://schemas.microsoft.com/office/drawing/2014/main" id="{3D969075-A90C-47EC-B257-600A7137B754}"/>
              </a:ext>
            </a:extLst>
          </p:cNvPr>
          <p:cNvCxnSpPr/>
          <p:nvPr/>
        </p:nvCxnSpPr>
        <p:spPr>
          <a:xfrm>
            <a:off x="9860049" y="3385859"/>
            <a:ext cx="0" cy="28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feld 50">
            <a:extLst>
              <a:ext uri="{FF2B5EF4-FFF2-40B4-BE49-F238E27FC236}">
                <a16:creationId xmlns:a16="http://schemas.microsoft.com/office/drawing/2014/main" id="{F524E3DF-E8C8-4D6E-B4C1-A3BD0E00BFA6}"/>
              </a:ext>
            </a:extLst>
          </p:cNvPr>
          <p:cNvSpPr txBox="1"/>
          <p:nvPr/>
        </p:nvSpPr>
        <p:spPr>
          <a:xfrm>
            <a:off x="436551" y="3745859"/>
            <a:ext cx="6238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600" dirty="0">
                <a:latin typeface="Lucida Sans" panose="020B0602030504020204" pitchFamily="34" charset="0"/>
              </a:rPr>
              <a:t>10fs</a:t>
            </a:r>
          </a:p>
        </p:txBody>
      </p:sp>
      <p:sp>
        <p:nvSpPr>
          <p:cNvPr id="52" name="Textfeld 51">
            <a:extLst>
              <a:ext uri="{FF2B5EF4-FFF2-40B4-BE49-F238E27FC236}">
                <a16:creationId xmlns:a16="http://schemas.microsoft.com/office/drawing/2014/main" id="{B307F2CE-9266-45ED-AFF0-ED626EC1F763}"/>
              </a:ext>
            </a:extLst>
          </p:cNvPr>
          <p:cNvSpPr txBox="1"/>
          <p:nvPr/>
        </p:nvSpPr>
        <p:spPr>
          <a:xfrm>
            <a:off x="1315339" y="3745859"/>
            <a:ext cx="7537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600" dirty="0">
                <a:latin typeface="Lucida Sans" panose="020B0602030504020204" pitchFamily="34" charset="0"/>
              </a:rPr>
              <a:t>100fs</a:t>
            </a:r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E454E5ED-B273-4C11-BAE9-F695CFAFE051}"/>
              </a:ext>
            </a:extLst>
          </p:cNvPr>
          <p:cNvSpPr txBox="1"/>
          <p:nvPr/>
        </p:nvSpPr>
        <p:spPr>
          <a:xfrm>
            <a:off x="2385775" y="3745859"/>
            <a:ext cx="5485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600" dirty="0">
                <a:latin typeface="Lucida Sans" panose="020B0602030504020204" pitchFamily="34" charset="0"/>
              </a:rPr>
              <a:t>1ps</a:t>
            </a:r>
          </a:p>
        </p:txBody>
      </p:sp>
      <p:sp>
        <p:nvSpPr>
          <p:cNvPr id="54" name="Textfeld 53">
            <a:extLst>
              <a:ext uri="{FF2B5EF4-FFF2-40B4-BE49-F238E27FC236}">
                <a16:creationId xmlns:a16="http://schemas.microsoft.com/office/drawing/2014/main" id="{4A44ED70-7414-4D11-BFA0-EB957747CD4A}"/>
              </a:ext>
            </a:extLst>
          </p:cNvPr>
          <p:cNvSpPr txBox="1"/>
          <p:nvPr/>
        </p:nvSpPr>
        <p:spPr>
          <a:xfrm>
            <a:off x="3167332" y="3745859"/>
            <a:ext cx="6783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600" dirty="0">
                <a:latin typeface="Lucida Sans" panose="020B0602030504020204" pitchFamily="34" charset="0"/>
              </a:rPr>
              <a:t>10ps</a:t>
            </a:r>
          </a:p>
        </p:txBody>
      </p:sp>
      <p:sp>
        <p:nvSpPr>
          <p:cNvPr id="55" name="Textfeld 54">
            <a:extLst>
              <a:ext uri="{FF2B5EF4-FFF2-40B4-BE49-F238E27FC236}">
                <a16:creationId xmlns:a16="http://schemas.microsoft.com/office/drawing/2014/main" id="{53F4252F-174F-46A6-A0D5-A052D48A9408}"/>
              </a:ext>
            </a:extLst>
          </p:cNvPr>
          <p:cNvSpPr txBox="1"/>
          <p:nvPr/>
        </p:nvSpPr>
        <p:spPr>
          <a:xfrm>
            <a:off x="4032584" y="3745859"/>
            <a:ext cx="8082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600" dirty="0">
                <a:latin typeface="Lucida Sans" panose="020B0602030504020204" pitchFamily="34" charset="0"/>
              </a:rPr>
              <a:t>100ps</a:t>
            </a:r>
          </a:p>
        </p:txBody>
      </p:sp>
      <p:sp>
        <p:nvSpPr>
          <p:cNvPr id="56" name="Textfeld 55">
            <a:extLst>
              <a:ext uri="{FF2B5EF4-FFF2-40B4-BE49-F238E27FC236}">
                <a16:creationId xmlns:a16="http://schemas.microsoft.com/office/drawing/2014/main" id="{993DB3E9-72A3-41A4-9FE6-151B0CA76A54}"/>
              </a:ext>
            </a:extLst>
          </p:cNvPr>
          <p:cNvSpPr txBox="1"/>
          <p:nvPr/>
        </p:nvSpPr>
        <p:spPr>
          <a:xfrm>
            <a:off x="5087378" y="3745859"/>
            <a:ext cx="5453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600" dirty="0">
                <a:latin typeface="Lucida Sans" panose="020B0602030504020204" pitchFamily="34" charset="0"/>
              </a:rPr>
              <a:t>1ns</a:t>
            </a:r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8B60C588-ED18-4DF5-B253-8196EAFABA86}"/>
              </a:ext>
            </a:extLst>
          </p:cNvPr>
          <p:cNvSpPr txBox="1"/>
          <p:nvPr/>
        </p:nvSpPr>
        <p:spPr>
          <a:xfrm>
            <a:off x="5906467" y="3745859"/>
            <a:ext cx="6751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600" dirty="0">
                <a:latin typeface="Lucida Sans" panose="020B0602030504020204" pitchFamily="34" charset="0"/>
              </a:rPr>
              <a:t>10ns</a:t>
            </a:r>
          </a:p>
        </p:txBody>
      </p:sp>
      <p:sp>
        <p:nvSpPr>
          <p:cNvPr id="58" name="Textfeld 57">
            <a:extLst>
              <a:ext uri="{FF2B5EF4-FFF2-40B4-BE49-F238E27FC236}">
                <a16:creationId xmlns:a16="http://schemas.microsoft.com/office/drawing/2014/main" id="{ED9F6575-8189-4D06-ABE3-D1C63132EB66}"/>
              </a:ext>
            </a:extLst>
          </p:cNvPr>
          <p:cNvSpPr txBox="1"/>
          <p:nvPr/>
        </p:nvSpPr>
        <p:spPr>
          <a:xfrm>
            <a:off x="6718114" y="3745859"/>
            <a:ext cx="8050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600" dirty="0">
                <a:latin typeface="Lucida Sans" panose="020B0602030504020204" pitchFamily="34" charset="0"/>
              </a:rPr>
              <a:t>100ns</a:t>
            </a:r>
          </a:p>
        </p:txBody>
      </p:sp>
      <p:sp>
        <p:nvSpPr>
          <p:cNvPr id="59" name="Textfeld 58">
            <a:extLst>
              <a:ext uri="{FF2B5EF4-FFF2-40B4-BE49-F238E27FC236}">
                <a16:creationId xmlns:a16="http://schemas.microsoft.com/office/drawing/2014/main" id="{9E7D29BA-B7B9-4B16-917D-E05E6ED2F110}"/>
              </a:ext>
            </a:extLst>
          </p:cNvPr>
          <p:cNvSpPr txBox="1"/>
          <p:nvPr/>
        </p:nvSpPr>
        <p:spPr>
          <a:xfrm>
            <a:off x="7745719" y="3745859"/>
            <a:ext cx="5469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600" dirty="0">
                <a:latin typeface="Lucida Sans" panose="020B0602030504020204" pitchFamily="34" charset="0"/>
              </a:rPr>
              <a:t>1µs</a:t>
            </a:r>
          </a:p>
        </p:txBody>
      </p:sp>
      <p:sp>
        <p:nvSpPr>
          <p:cNvPr id="60" name="Textfeld 59">
            <a:extLst>
              <a:ext uri="{FF2B5EF4-FFF2-40B4-BE49-F238E27FC236}">
                <a16:creationId xmlns:a16="http://schemas.microsoft.com/office/drawing/2014/main" id="{CE603FF9-FD34-4D78-8C28-590A1AFF9170}"/>
              </a:ext>
            </a:extLst>
          </p:cNvPr>
          <p:cNvSpPr txBox="1"/>
          <p:nvPr/>
        </p:nvSpPr>
        <p:spPr>
          <a:xfrm>
            <a:off x="8591997" y="3745859"/>
            <a:ext cx="6767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600" dirty="0">
                <a:latin typeface="Lucida Sans" panose="020B0602030504020204" pitchFamily="34" charset="0"/>
              </a:rPr>
              <a:t>10µs</a:t>
            </a:r>
          </a:p>
        </p:txBody>
      </p:sp>
      <p:sp>
        <p:nvSpPr>
          <p:cNvPr id="61" name="Textfeld 60">
            <a:extLst>
              <a:ext uri="{FF2B5EF4-FFF2-40B4-BE49-F238E27FC236}">
                <a16:creationId xmlns:a16="http://schemas.microsoft.com/office/drawing/2014/main" id="{6B2FBD18-9604-46D4-B31D-DE460951D61E}"/>
              </a:ext>
            </a:extLst>
          </p:cNvPr>
          <p:cNvSpPr txBox="1"/>
          <p:nvPr/>
        </p:nvSpPr>
        <p:spPr>
          <a:xfrm>
            <a:off x="9456732" y="3745859"/>
            <a:ext cx="8066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600" dirty="0">
                <a:latin typeface="Lucida Sans" panose="020B0602030504020204" pitchFamily="34" charset="0"/>
              </a:rPr>
              <a:t>100µs</a:t>
            </a:r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ACE6C640-D0CD-4BFC-BD4F-6CFA9C12ACD5}"/>
              </a:ext>
            </a:extLst>
          </p:cNvPr>
          <p:cNvSpPr txBox="1"/>
          <p:nvPr/>
        </p:nvSpPr>
        <p:spPr>
          <a:xfrm>
            <a:off x="10890762" y="3335305"/>
            <a:ext cx="4491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600" dirty="0" err="1">
                <a:latin typeface="Lucida Sans" panose="020B0602030504020204" pitchFamily="34" charset="0"/>
              </a:rPr>
              <a:t>cw</a:t>
            </a:r>
            <a:endParaRPr lang="de-CH" sz="1600" dirty="0">
              <a:latin typeface="Lucida Sans" panose="020B0602030504020204" pitchFamily="34" charset="0"/>
            </a:endParaRPr>
          </a:p>
        </p:txBody>
      </p:sp>
      <p:sp>
        <p:nvSpPr>
          <p:cNvPr id="69" name="Rechteck 68">
            <a:extLst>
              <a:ext uri="{FF2B5EF4-FFF2-40B4-BE49-F238E27FC236}">
                <a16:creationId xmlns:a16="http://schemas.microsoft.com/office/drawing/2014/main" id="{D091B5BE-3AA9-494B-A1A9-D10B4418AAA4}"/>
              </a:ext>
            </a:extLst>
          </p:cNvPr>
          <p:cNvSpPr/>
          <p:nvPr/>
        </p:nvSpPr>
        <p:spPr>
          <a:xfrm>
            <a:off x="682066" y="3347922"/>
            <a:ext cx="329700" cy="346045"/>
          </a:xfrm>
          <a:prstGeom prst="rect">
            <a:avLst/>
          </a:prstGeom>
          <a:solidFill>
            <a:schemeClr val="bg2">
              <a:lumMod val="50000"/>
              <a:alpha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2" name="Rechteck 71">
            <a:extLst>
              <a:ext uri="{FF2B5EF4-FFF2-40B4-BE49-F238E27FC236}">
                <a16:creationId xmlns:a16="http://schemas.microsoft.com/office/drawing/2014/main" id="{D8DCDB1C-F3C0-445E-B63B-52B2DF7AFB58}"/>
              </a:ext>
            </a:extLst>
          </p:cNvPr>
          <p:cNvSpPr/>
          <p:nvPr/>
        </p:nvSpPr>
        <p:spPr>
          <a:xfrm>
            <a:off x="1022024" y="3347921"/>
            <a:ext cx="570301" cy="346045"/>
          </a:xfrm>
          <a:prstGeom prst="rect">
            <a:avLst/>
          </a:prstGeom>
          <a:solidFill>
            <a:schemeClr val="bg2">
              <a:lumMod val="50000"/>
              <a:alpha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4" name="Rectangle 13">
            <a:extLst>
              <a:ext uri="{FF2B5EF4-FFF2-40B4-BE49-F238E27FC236}">
                <a16:creationId xmlns:a16="http://schemas.microsoft.com/office/drawing/2014/main" id="{92F0D618-0A45-4E60-A251-7BF28FC166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16050" y="1829547"/>
            <a:ext cx="2451282" cy="422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8475" tIns="49236" rIns="98475" bIns="49236">
            <a:spAutoFit/>
          </a:bodyPr>
          <a:lstStyle>
            <a:lvl1pPr algn="l" defTabSz="985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92125" algn="l" defTabSz="985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85838" algn="l" defTabSz="985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76375" algn="l" defTabSz="985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71675" algn="l" defTabSz="985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28875" defTabSz="985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86075" defTabSz="985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43275" defTabSz="985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00475" defTabSz="985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0" hangingPunct="0"/>
            <a:r>
              <a:rPr lang="en-GB" altLang="de-DE" sz="2100" dirty="0">
                <a:solidFill>
                  <a:srgbClr val="FF0000"/>
                </a:solidFill>
              </a:rPr>
              <a:t>electron-relaxation</a:t>
            </a:r>
          </a:p>
        </p:txBody>
      </p:sp>
      <p:cxnSp>
        <p:nvCxnSpPr>
          <p:cNvPr id="75" name="AutoShape 15">
            <a:extLst>
              <a:ext uri="{FF2B5EF4-FFF2-40B4-BE49-F238E27FC236}">
                <a16:creationId xmlns:a16="http://schemas.microsoft.com/office/drawing/2014/main" id="{EBFA6CF9-A79F-4B66-90C8-83D779E5D0C6}"/>
              </a:ext>
            </a:extLst>
          </p:cNvPr>
          <p:cNvCxnSpPr>
            <a:cxnSpLocks noChangeAspect="1" noChangeShapeType="1"/>
            <a:stCxn id="74" idx="2"/>
            <a:endCxn id="72" idx="0"/>
          </p:cNvCxnSpPr>
          <p:nvPr/>
        </p:nvCxnSpPr>
        <p:spPr bwMode="auto">
          <a:xfrm flipH="1">
            <a:off x="1307175" y="2252146"/>
            <a:ext cx="634516" cy="1095775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8" name="Rechteck 77">
            <a:extLst>
              <a:ext uri="{FF2B5EF4-FFF2-40B4-BE49-F238E27FC236}">
                <a16:creationId xmlns:a16="http://schemas.microsoft.com/office/drawing/2014/main" id="{41104B19-7163-4847-830B-0733363BBF56}"/>
              </a:ext>
            </a:extLst>
          </p:cNvPr>
          <p:cNvSpPr/>
          <p:nvPr/>
        </p:nvSpPr>
        <p:spPr>
          <a:xfrm>
            <a:off x="1590395" y="3344142"/>
            <a:ext cx="605456" cy="346045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9" name="Rectangle 13">
            <a:extLst>
              <a:ext uri="{FF2B5EF4-FFF2-40B4-BE49-F238E27FC236}">
                <a16:creationId xmlns:a16="http://schemas.microsoft.com/office/drawing/2014/main" id="{D7F7B1F7-3C6E-4744-90A7-0637FE32D18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86401" y="1395940"/>
            <a:ext cx="2620987" cy="422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8475" tIns="49236" rIns="98475" bIns="49236">
            <a:spAutoFit/>
          </a:bodyPr>
          <a:lstStyle>
            <a:lvl1pPr algn="l" defTabSz="985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92125" algn="l" defTabSz="985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85838" algn="l" defTabSz="985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76375" algn="l" defTabSz="985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71675" algn="l" defTabSz="985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28875" defTabSz="985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86075" defTabSz="985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43275" defTabSz="985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00475" defTabSz="985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r>
              <a:rPr lang="en-GB" altLang="de-DE" sz="2100" dirty="0">
                <a:solidFill>
                  <a:srgbClr val="FF0000"/>
                </a:solidFill>
              </a:rPr>
              <a:t>electron-equilibrium</a:t>
            </a:r>
          </a:p>
        </p:txBody>
      </p:sp>
      <p:cxnSp>
        <p:nvCxnSpPr>
          <p:cNvPr id="80" name="AutoShape 15">
            <a:extLst>
              <a:ext uri="{FF2B5EF4-FFF2-40B4-BE49-F238E27FC236}">
                <a16:creationId xmlns:a16="http://schemas.microsoft.com/office/drawing/2014/main" id="{62CDC3C8-FA05-4F8D-BD28-43B667FB26A9}"/>
              </a:ext>
            </a:extLst>
          </p:cNvPr>
          <p:cNvCxnSpPr>
            <a:cxnSpLocks noChangeAspect="1" noChangeShapeType="1"/>
            <a:stCxn id="79" idx="2"/>
            <a:endCxn id="78" idx="0"/>
          </p:cNvCxnSpPr>
          <p:nvPr/>
        </p:nvCxnSpPr>
        <p:spPr bwMode="auto">
          <a:xfrm flipH="1">
            <a:off x="1893123" y="1818539"/>
            <a:ext cx="1103772" cy="1525603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3" name="Rechteck 82">
            <a:extLst>
              <a:ext uri="{FF2B5EF4-FFF2-40B4-BE49-F238E27FC236}">
                <a16:creationId xmlns:a16="http://schemas.microsoft.com/office/drawing/2014/main" id="{1EEB7BD7-6D63-4B1A-8CC7-179BAC97D14F}"/>
              </a:ext>
            </a:extLst>
          </p:cNvPr>
          <p:cNvSpPr/>
          <p:nvPr/>
        </p:nvSpPr>
        <p:spPr>
          <a:xfrm>
            <a:off x="2187727" y="3340495"/>
            <a:ext cx="741061" cy="346045"/>
          </a:xfrm>
          <a:prstGeom prst="rect">
            <a:avLst/>
          </a:prstGeom>
          <a:solidFill>
            <a:schemeClr val="bg2">
              <a:lumMod val="50000"/>
              <a:alpha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4" name="Rectangle 13">
            <a:extLst>
              <a:ext uri="{FF2B5EF4-FFF2-40B4-BE49-F238E27FC236}">
                <a16:creationId xmlns:a16="http://schemas.microsoft.com/office/drawing/2014/main" id="{34CA15B1-E762-4520-888E-FAAE29B3EB0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16847" y="2556494"/>
            <a:ext cx="2177009" cy="422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8475" tIns="49236" rIns="98475" bIns="49236">
            <a:spAutoFit/>
          </a:bodyPr>
          <a:lstStyle>
            <a:lvl1pPr algn="l" defTabSz="985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92125" algn="l" defTabSz="985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85838" algn="l" defTabSz="985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76375" algn="l" defTabSz="985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71675" algn="l" defTabSz="985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28875" defTabSz="985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86075" defTabSz="985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43275" defTabSz="985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00475" defTabSz="985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r>
              <a:rPr lang="en-GB" altLang="de-DE" sz="2100" dirty="0">
                <a:solidFill>
                  <a:srgbClr val="FF0000"/>
                </a:solidFill>
              </a:rPr>
              <a:t>electron-phonon</a:t>
            </a:r>
          </a:p>
        </p:txBody>
      </p:sp>
      <p:cxnSp>
        <p:nvCxnSpPr>
          <p:cNvPr id="85" name="AutoShape 15">
            <a:extLst>
              <a:ext uri="{FF2B5EF4-FFF2-40B4-BE49-F238E27FC236}">
                <a16:creationId xmlns:a16="http://schemas.microsoft.com/office/drawing/2014/main" id="{30E39DE5-5CAA-4EE2-A4B4-0505F7A66EF9}"/>
              </a:ext>
            </a:extLst>
          </p:cNvPr>
          <p:cNvCxnSpPr>
            <a:cxnSpLocks noChangeAspect="1" noChangeShapeType="1"/>
            <a:stCxn id="84" idx="2"/>
            <a:endCxn id="83" idx="0"/>
          </p:cNvCxnSpPr>
          <p:nvPr/>
        </p:nvCxnSpPr>
        <p:spPr bwMode="auto">
          <a:xfrm flipH="1">
            <a:off x="2558258" y="2979093"/>
            <a:ext cx="447094" cy="361402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0" name="Rechteck 89">
            <a:extLst>
              <a:ext uri="{FF2B5EF4-FFF2-40B4-BE49-F238E27FC236}">
                <a16:creationId xmlns:a16="http://schemas.microsoft.com/office/drawing/2014/main" id="{DE8ECB71-0406-40E4-8069-7B70A0DE07B2}"/>
              </a:ext>
            </a:extLst>
          </p:cNvPr>
          <p:cNvSpPr/>
          <p:nvPr/>
        </p:nvSpPr>
        <p:spPr>
          <a:xfrm>
            <a:off x="2928788" y="3340495"/>
            <a:ext cx="1738891" cy="346045"/>
          </a:xfrm>
          <a:prstGeom prst="rect">
            <a:avLst/>
          </a:prstGeom>
          <a:solidFill>
            <a:schemeClr val="bg2">
              <a:lumMod val="50000"/>
              <a:alpha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1" name="Rectangle 13">
            <a:extLst>
              <a:ext uri="{FF2B5EF4-FFF2-40B4-BE49-F238E27FC236}">
                <a16:creationId xmlns:a16="http://schemas.microsoft.com/office/drawing/2014/main" id="{041180F1-45E2-4B16-8F99-D042BAA51C8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258120" y="2174637"/>
            <a:ext cx="2374600" cy="422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8475" tIns="49236" rIns="98475" bIns="49236">
            <a:spAutoFit/>
          </a:bodyPr>
          <a:lstStyle>
            <a:lvl1pPr algn="l" defTabSz="985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92125" algn="l" defTabSz="985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85838" algn="l" defTabSz="985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76375" algn="l" defTabSz="985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71675" algn="l" defTabSz="985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28875" defTabSz="985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86075" defTabSz="985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43275" defTabSz="985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00475" defTabSz="985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r>
              <a:rPr lang="en-GB" altLang="de-DE" sz="2100" dirty="0">
                <a:solidFill>
                  <a:srgbClr val="FF0000"/>
                </a:solidFill>
              </a:rPr>
              <a:t>phonon-relaxation</a:t>
            </a:r>
          </a:p>
        </p:txBody>
      </p:sp>
      <p:cxnSp>
        <p:nvCxnSpPr>
          <p:cNvPr id="92" name="AutoShape 15">
            <a:extLst>
              <a:ext uri="{FF2B5EF4-FFF2-40B4-BE49-F238E27FC236}">
                <a16:creationId xmlns:a16="http://schemas.microsoft.com/office/drawing/2014/main" id="{3F75F9B2-81CE-428A-AA71-1F4E2C2C7206}"/>
              </a:ext>
            </a:extLst>
          </p:cNvPr>
          <p:cNvCxnSpPr>
            <a:cxnSpLocks noChangeAspect="1" noChangeShapeType="1"/>
            <a:stCxn id="91" idx="2"/>
            <a:endCxn id="90" idx="0"/>
          </p:cNvCxnSpPr>
          <p:nvPr/>
        </p:nvCxnSpPr>
        <p:spPr bwMode="auto">
          <a:xfrm flipH="1">
            <a:off x="3798234" y="2597236"/>
            <a:ext cx="647186" cy="743259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7" name="Rechteck 96">
            <a:extLst>
              <a:ext uri="{FF2B5EF4-FFF2-40B4-BE49-F238E27FC236}">
                <a16:creationId xmlns:a16="http://schemas.microsoft.com/office/drawing/2014/main" id="{CFD5BE40-C05C-4C9E-A81D-0712A5CBE3A4}"/>
              </a:ext>
            </a:extLst>
          </p:cNvPr>
          <p:cNvSpPr/>
          <p:nvPr/>
        </p:nvSpPr>
        <p:spPr>
          <a:xfrm>
            <a:off x="4667680" y="3339688"/>
            <a:ext cx="6115115" cy="346045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8" name="Rectangle 13">
            <a:extLst>
              <a:ext uri="{FF2B5EF4-FFF2-40B4-BE49-F238E27FC236}">
                <a16:creationId xmlns:a16="http://schemas.microsoft.com/office/drawing/2014/main" id="{55753CB3-134D-4AC0-82DC-754421EFEBF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54043" y="2159297"/>
            <a:ext cx="2620987" cy="422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8475" tIns="49236" rIns="98475" bIns="49236">
            <a:spAutoFit/>
          </a:bodyPr>
          <a:lstStyle>
            <a:lvl1pPr algn="l" defTabSz="985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92125" algn="l" defTabSz="985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85838" algn="l" defTabSz="985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76375" algn="l" defTabSz="985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71675" algn="l" defTabSz="985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28875" defTabSz="985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86075" defTabSz="985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43275" defTabSz="985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00475" defTabSz="985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r>
              <a:rPr lang="en-GB" altLang="de-DE" sz="2100" dirty="0">
                <a:solidFill>
                  <a:srgbClr val="FF0000"/>
                </a:solidFill>
              </a:rPr>
              <a:t>phonon-equilibrium</a:t>
            </a:r>
          </a:p>
        </p:txBody>
      </p:sp>
      <p:cxnSp>
        <p:nvCxnSpPr>
          <p:cNvPr id="99" name="AutoShape 15">
            <a:extLst>
              <a:ext uri="{FF2B5EF4-FFF2-40B4-BE49-F238E27FC236}">
                <a16:creationId xmlns:a16="http://schemas.microsoft.com/office/drawing/2014/main" id="{68168B5F-A84B-4629-B230-B8078D517EDC}"/>
              </a:ext>
            </a:extLst>
          </p:cNvPr>
          <p:cNvCxnSpPr>
            <a:cxnSpLocks noChangeAspect="1" noChangeShapeType="1"/>
            <a:stCxn id="98" idx="2"/>
          </p:cNvCxnSpPr>
          <p:nvPr/>
        </p:nvCxnSpPr>
        <p:spPr bwMode="auto">
          <a:xfrm flipH="1">
            <a:off x="6381635" y="2581896"/>
            <a:ext cx="782902" cy="743259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8" name="Rechteck 107">
            <a:extLst>
              <a:ext uri="{FF2B5EF4-FFF2-40B4-BE49-F238E27FC236}">
                <a16:creationId xmlns:a16="http://schemas.microsoft.com/office/drawing/2014/main" id="{0ACCF7FB-E0DB-4F93-A6A4-039AEAF2483B}"/>
              </a:ext>
            </a:extLst>
          </p:cNvPr>
          <p:cNvSpPr/>
          <p:nvPr/>
        </p:nvSpPr>
        <p:spPr>
          <a:xfrm>
            <a:off x="9711935" y="4103156"/>
            <a:ext cx="1771806" cy="259702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800" dirty="0" err="1"/>
              <a:t>cutting</a:t>
            </a:r>
            <a:r>
              <a:rPr lang="de-CH" sz="1800" dirty="0"/>
              <a:t>/</a:t>
            </a:r>
            <a:r>
              <a:rPr lang="de-CH" sz="1800" dirty="0" err="1"/>
              <a:t>welding</a:t>
            </a:r>
            <a:endParaRPr lang="de-CH" sz="1800" dirty="0"/>
          </a:p>
        </p:txBody>
      </p:sp>
      <p:sp>
        <p:nvSpPr>
          <p:cNvPr id="109" name="Rechteck 108">
            <a:extLst>
              <a:ext uri="{FF2B5EF4-FFF2-40B4-BE49-F238E27FC236}">
                <a16:creationId xmlns:a16="http://schemas.microsoft.com/office/drawing/2014/main" id="{444EF3DA-03DF-4F4A-AB83-4ADC58FEB486}"/>
              </a:ext>
            </a:extLst>
          </p:cNvPr>
          <p:cNvSpPr/>
          <p:nvPr/>
        </p:nvSpPr>
        <p:spPr>
          <a:xfrm>
            <a:off x="7929322" y="4106962"/>
            <a:ext cx="1771806" cy="259702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800" dirty="0" err="1"/>
              <a:t>fine</a:t>
            </a:r>
            <a:r>
              <a:rPr lang="de-CH" sz="1800" dirty="0"/>
              <a:t> </a:t>
            </a:r>
            <a:r>
              <a:rPr lang="de-CH" sz="1800" dirty="0" err="1"/>
              <a:t>cutting</a:t>
            </a:r>
            <a:endParaRPr lang="de-CH" sz="1800" dirty="0"/>
          </a:p>
        </p:txBody>
      </p:sp>
      <p:sp>
        <p:nvSpPr>
          <p:cNvPr id="110" name="Rechteck 109">
            <a:extLst>
              <a:ext uri="{FF2B5EF4-FFF2-40B4-BE49-F238E27FC236}">
                <a16:creationId xmlns:a16="http://schemas.microsoft.com/office/drawing/2014/main" id="{6EB47D65-BDCE-4B2A-B010-B64BAAD0A1BE}"/>
              </a:ext>
            </a:extLst>
          </p:cNvPr>
          <p:cNvSpPr/>
          <p:nvPr/>
        </p:nvSpPr>
        <p:spPr>
          <a:xfrm>
            <a:off x="6146709" y="4106961"/>
            <a:ext cx="1771806" cy="259702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800" dirty="0" err="1"/>
              <a:t>engraving</a:t>
            </a:r>
            <a:endParaRPr lang="de-CH" sz="1800" dirty="0"/>
          </a:p>
        </p:txBody>
      </p:sp>
      <p:sp>
        <p:nvSpPr>
          <p:cNvPr id="111" name="Rechteck 110">
            <a:extLst>
              <a:ext uri="{FF2B5EF4-FFF2-40B4-BE49-F238E27FC236}">
                <a16:creationId xmlns:a16="http://schemas.microsoft.com/office/drawing/2014/main" id="{6F5A507F-9E89-43D6-8B37-A8D9FF215E54}"/>
              </a:ext>
            </a:extLst>
          </p:cNvPr>
          <p:cNvSpPr/>
          <p:nvPr/>
        </p:nvSpPr>
        <p:spPr>
          <a:xfrm>
            <a:off x="620184" y="4103156"/>
            <a:ext cx="4323694" cy="259702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800" dirty="0"/>
              <a:t>Ultra </a:t>
            </a:r>
            <a:r>
              <a:rPr lang="de-CH" sz="1800" dirty="0" err="1"/>
              <a:t>short</a:t>
            </a:r>
            <a:r>
              <a:rPr lang="de-CH" sz="1800" dirty="0"/>
              <a:t> </a:t>
            </a:r>
            <a:r>
              <a:rPr lang="de-CH" sz="1800" dirty="0" err="1"/>
              <a:t>pulsed</a:t>
            </a:r>
            <a:r>
              <a:rPr lang="de-CH" sz="1800" dirty="0"/>
              <a:t> </a:t>
            </a:r>
            <a:r>
              <a:rPr lang="de-CH" sz="1800" dirty="0" err="1"/>
              <a:t>processing</a:t>
            </a:r>
            <a:r>
              <a:rPr lang="de-CH" sz="1800" dirty="0"/>
              <a:t> / </a:t>
            </a:r>
            <a:r>
              <a:rPr lang="de-CH" sz="1800" dirty="0" err="1"/>
              <a:t>debris</a:t>
            </a:r>
            <a:r>
              <a:rPr lang="de-CH" sz="1800" dirty="0"/>
              <a:t> </a:t>
            </a:r>
            <a:r>
              <a:rPr lang="de-CH" sz="1800" dirty="0" err="1"/>
              <a:t>free</a:t>
            </a:r>
            <a:endParaRPr lang="de-CH" sz="1800" dirty="0"/>
          </a:p>
        </p:txBody>
      </p:sp>
      <p:sp>
        <p:nvSpPr>
          <p:cNvPr id="112" name="Rechteck 111">
            <a:extLst>
              <a:ext uri="{FF2B5EF4-FFF2-40B4-BE49-F238E27FC236}">
                <a16:creationId xmlns:a16="http://schemas.microsoft.com/office/drawing/2014/main" id="{852C4DBF-8A44-4524-ACBD-E32DB300D91A}"/>
              </a:ext>
            </a:extLst>
          </p:cNvPr>
          <p:cNvSpPr/>
          <p:nvPr/>
        </p:nvSpPr>
        <p:spPr>
          <a:xfrm>
            <a:off x="4840819" y="4717807"/>
            <a:ext cx="6396363" cy="50532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Konventionelle Wärmeleitung</a:t>
            </a:r>
          </a:p>
        </p:txBody>
      </p:sp>
      <p:sp>
        <p:nvSpPr>
          <p:cNvPr id="113" name="Rechteck 112">
            <a:extLst>
              <a:ext uri="{FF2B5EF4-FFF2-40B4-BE49-F238E27FC236}">
                <a16:creationId xmlns:a16="http://schemas.microsoft.com/office/drawing/2014/main" id="{456120CD-5F14-4E3B-A138-FA2AB30094E8}"/>
              </a:ext>
            </a:extLst>
          </p:cNvPr>
          <p:cNvSpPr/>
          <p:nvPr/>
        </p:nvSpPr>
        <p:spPr>
          <a:xfrm>
            <a:off x="846916" y="4717808"/>
            <a:ext cx="3613133" cy="50532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2 Temperatur Model</a:t>
            </a:r>
          </a:p>
        </p:txBody>
      </p:sp>
    </p:spTree>
    <p:extLst>
      <p:ext uri="{BB962C8B-B14F-4D97-AF65-F5344CB8AC3E}">
        <p14:creationId xmlns:p14="http://schemas.microsoft.com/office/powerpoint/2010/main" val="3306153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69" grpId="0" animBg="1"/>
      <p:bldP spid="69" grpId="1" animBg="1"/>
      <p:bldP spid="72" grpId="0" animBg="1"/>
      <p:bldP spid="72" grpId="1" animBg="1"/>
      <p:bldP spid="74" grpId="0"/>
      <p:bldP spid="74" grpId="1"/>
      <p:bldP spid="78" grpId="0" animBg="1"/>
      <p:bldP spid="78" grpId="1" animBg="1"/>
      <p:bldP spid="79" grpId="0"/>
      <p:bldP spid="79" grpId="1"/>
      <p:bldP spid="83" grpId="0" animBg="1"/>
      <p:bldP spid="83" grpId="1" animBg="1"/>
      <p:bldP spid="84" grpId="0"/>
      <p:bldP spid="84" grpId="1"/>
      <p:bldP spid="90" grpId="0" animBg="1"/>
      <p:bldP spid="90" grpId="1" animBg="1"/>
      <p:bldP spid="91" grpId="0"/>
      <p:bldP spid="91" grpId="1"/>
      <p:bldP spid="97" grpId="0" animBg="1"/>
      <p:bldP spid="97" grpId="1" animBg="1"/>
      <p:bldP spid="98" grpId="0"/>
      <p:bldP spid="98" grpId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Präzise Bearbeitung von Metallen</a:t>
            </a:r>
          </a:p>
        </p:txBody>
      </p:sp>
      <p:pic>
        <p:nvPicPr>
          <p:cNvPr id="11" name="Inhaltsplatzhalter 10">
            <a:hlinkClick r:id="rId2"/>
          </p:cNvPr>
          <p:cNvPicPr>
            <a:picLocks noGrp="1" noChangeAspect="1"/>
          </p:cNvPicPr>
          <p:nvPr>
            <p:ph sz="half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34523"/>
            <a:ext cx="3557588" cy="3201829"/>
          </a:xfrm>
        </p:spPr>
      </p:pic>
      <p:pic>
        <p:nvPicPr>
          <p:cNvPr id="10" name="Inhaltsplatzhalter 9">
            <a:hlinkClick r:id="rId4"/>
          </p:cNvPr>
          <p:cNvPicPr>
            <a:picLocks noGrp="1" noChangeAspect="1"/>
          </p:cNvPicPr>
          <p:nvPr>
            <p:ph sz="half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950" y="2535237"/>
            <a:ext cx="3556000" cy="3200400"/>
          </a:xfrm>
        </p:spPr>
      </p:pic>
      <p:sp>
        <p:nvSpPr>
          <p:cNvPr id="5" name="Inhaltsplatzhalter 4"/>
          <p:cNvSpPr>
            <a:spLocks noGrp="1"/>
          </p:cNvSpPr>
          <p:nvPr>
            <p:ph sz="half" idx="19"/>
          </p:nvPr>
        </p:nvSpPr>
        <p:spPr/>
        <p:txBody>
          <a:bodyPr/>
          <a:lstStyle/>
          <a:p>
            <a:pPr defTabSz="912813">
              <a:spcBef>
                <a:spcPct val="50000"/>
              </a:spcBef>
              <a:defRPr/>
            </a:pPr>
            <a:r>
              <a:rPr lang="de-CH" sz="1800" dirty="0"/>
              <a:t>Bei ultrakurzen Pulsen kann die eingebrachte Energie aufgrund der sehr kurzen Einwirkzeit kaum in die Umgebung abfliessen.</a:t>
            </a:r>
          </a:p>
          <a:p>
            <a:pPr defTabSz="912813">
              <a:spcBef>
                <a:spcPct val="50000"/>
              </a:spcBef>
              <a:defRPr/>
            </a:pPr>
            <a:r>
              <a:rPr lang="de-CH" sz="1800" dirty="0"/>
              <a:t>Deshalb können Materialien sehr lokal mit einer verschwindend kleinen Wärmeeinflusszone bearbeitet werden. </a:t>
            </a:r>
          </a:p>
          <a:p>
            <a:endParaRPr lang="de-CH" sz="1800" dirty="0"/>
          </a:p>
        </p:txBody>
      </p:sp>
      <p:sp>
        <p:nvSpPr>
          <p:cNvPr id="6" name="Textplatzhalt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Ultrakurze Pulse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de-CH" dirty="0"/>
              <a:t>Lange Pulse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750755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Aber Vorsicht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half" idx="13"/>
          </p:nvPr>
        </p:nvSpPr>
        <p:spPr>
          <a:xfrm>
            <a:off x="450851" y="1332000"/>
            <a:ext cx="5508000" cy="4787814"/>
          </a:xfrm>
        </p:spPr>
        <p:txBody>
          <a:bodyPr/>
          <a:lstStyle/>
          <a:p>
            <a:endParaRPr lang="de-CH" dirty="0"/>
          </a:p>
        </p:txBody>
      </p:sp>
      <p:sp>
        <p:nvSpPr>
          <p:cNvPr id="6" name="Inhaltsplatzhalter 5"/>
          <p:cNvSpPr>
            <a:spLocks noGrp="1"/>
          </p:cNvSpPr>
          <p:nvPr>
            <p:ph sz="half" idx="15"/>
          </p:nvPr>
        </p:nvSpPr>
        <p:spPr>
          <a:xfrm>
            <a:off x="6199200" y="1332000"/>
            <a:ext cx="5508000" cy="4768960"/>
          </a:xfrm>
        </p:spPr>
        <p:txBody>
          <a:bodyPr/>
          <a:lstStyle/>
          <a:p>
            <a:r>
              <a:rPr lang="de-CH" sz="2000" dirty="0"/>
              <a:t>Aufheizen eines Körpers</a:t>
            </a:r>
          </a:p>
          <a:p>
            <a:pPr lvl="1"/>
            <a:r>
              <a:rPr lang="de-CH" sz="2000" dirty="0"/>
              <a:t>Bis zum Schmelzpunkt</a:t>
            </a:r>
          </a:p>
          <a:p>
            <a:pPr lvl="1"/>
            <a:r>
              <a:rPr lang="de-CH" sz="2000" dirty="0"/>
              <a:t>Schmelzen</a:t>
            </a:r>
          </a:p>
          <a:p>
            <a:pPr lvl="1"/>
            <a:r>
              <a:rPr lang="de-CH" sz="2000" dirty="0"/>
              <a:t>Weiter bis zum Verdampfungspunkt</a:t>
            </a:r>
          </a:p>
          <a:p>
            <a:pPr lvl="1"/>
            <a:r>
              <a:rPr lang="de-CH" sz="2000" dirty="0"/>
              <a:t>Verdampfen</a:t>
            </a:r>
          </a:p>
          <a:p>
            <a:pPr lvl="1"/>
            <a:r>
              <a:rPr lang="de-CH" sz="2000" dirty="0"/>
              <a:t>Weiter in der Gasphase</a:t>
            </a:r>
          </a:p>
          <a:p>
            <a:endParaRPr lang="de-CH" sz="2000" dirty="0"/>
          </a:p>
          <a:p>
            <a:r>
              <a:rPr lang="de-CH" sz="2000" dirty="0"/>
              <a:t>Jeder Prozess der </a:t>
            </a:r>
          </a:p>
          <a:p>
            <a:pPr lvl="1"/>
            <a:r>
              <a:rPr lang="de-CH" sz="2000" dirty="0"/>
              <a:t>mit Schmelze </a:t>
            </a:r>
          </a:p>
          <a:p>
            <a:pPr lvl="1"/>
            <a:r>
              <a:rPr lang="de-CH" sz="2000" dirty="0"/>
              <a:t>oder einem hohen Schmelzanteil erledigt werden kann</a:t>
            </a:r>
          </a:p>
          <a:p>
            <a:pPr marL="442912" lvl="1" indent="0">
              <a:buNone/>
            </a:pPr>
            <a:r>
              <a:rPr lang="de-CH" sz="2000" dirty="0"/>
              <a:t>ist wesentlich Energieeffizienter</a:t>
            </a:r>
          </a:p>
          <a:p>
            <a:pPr lvl="1"/>
            <a:endParaRPr lang="de-CH" sz="2000" dirty="0"/>
          </a:p>
          <a:p>
            <a:pPr lvl="1"/>
            <a:endParaRPr lang="de-CH" sz="2000" dirty="0"/>
          </a:p>
        </p:txBody>
      </p:sp>
      <p:cxnSp>
        <p:nvCxnSpPr>
          <p:cNvPr id="20" name="Gerade Verbindung mit Pfeil 19"/>
          <p:cNvCxnSpPr/>
          <p:nvPr/>
        </p:nvCxnSpPr>
        <p:spPr>
          <a:xfrm flipV="1">
            <a:off x="604157" y="5743193"/>
            <a:ext cx="4980214" cy="16329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mit Pfeil 21"/>
          <p:cNvCxnSpPr/>
          <p:nvPr/>
        </p:nvCxnSpPr>
        <p:spPr>
          <a:xfrm flipV="1">
            <a:off x="759279" y="1869282"/>
            <a:ext cx="16328" cy="3992675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Gerader Verbinder 23"/>
          <p:cNvCxnSpPr/>
          <p:nvPr/>
        </p:nvCxnSpPr>
        <p:spPr>
          <a:xfrm flipV="1">
            <a:off x="759279" y="5519057"/>
            <a:ext cx="857250" cy="24046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Gerader Verbinder 25"/>
          <p:cNvCxnSpPr/>
          <p:nvPr/>
        </p:nvCxnSpPr>
        <p:spPr>
          <a:xfrm flipV="1">
            <a:off x="1616529" y="5207795"/>
            <a:ext cx="0" cy="311262"/>
          </a:xfrm>
          <a:prstGeom prst="line">
            <a:avLst/>
          </a:prstGeom>
          <a:ln>
            <a:solidFill>
              <a:srgbClr val="C0000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Gerader Verbinder 27"/>
          <p:cNvCxnSpPr/>
          <p:nvPr/>
        </p:nvCxnSpPr>
        <p:spPr>
          <a:xfrm flipV="1">
            <a:off x="1616529" y="4871245"/>
            <a:ext cx="1183821" cy="33655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Gerader Verbinder 29"/>
          <p:cNvCxnSpPr/>
          <p:nvPr/>
        </p:nvCxnSpPr>
        <p:spPr>
          <a:xfrm flipV="1">
            <a:off x="2806359" y="2787422"/>
            <a:ext cx="0" cy="2083823"/>
          </a:xfrm>
          <a:prstGeom prst="line">
            <a:avLst/>
          </a:prstGeom>
          <a:ln>
            <a:solidFill>
              <a:srgbClr val="C0000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Gerader Verbinder 31"/>
          <p:cNvCxnSpPr/>
          <p:nvPr/>
        </p:nvCxnSpPr>
        <p:spPr>
          <a:xfrm flipV="1">
            <a:off x="2806359" y="2119234"/>
            <a:ext cx="2200015" cy="65662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feld 32"/>
          <p:cNvSpPr txBox="1"/>
          <p:nvPr/>
        </p:nvSpPr>
        <p:spPr>
          <a:xfrm>
            <a:off x="3942087" y="5731628"/>
            <a:ext cx="753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800" i="1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  <a:r>
              <a:rPr lang="de-CH" sz="1800" dirty="0">
                <a:latin typeface="Cambria" panose="02040503050406030204" pitchFamily="18" charset="0"/>
                <a:ea typeface="Cambria" panose="02040503050406030204" pitchFamily="18" charset="0"/>
              </a:rPr>
              <a:t> / °</a:t>
            </a:r>
            <a:r>
              <a:rPr lang="de-CH" sz="1800" i="1" dirty="0">
                <a:latin typeface="Cambria" panose="02040503050406030204" pitchFamily="18" charset="0"/>
                <a:ea typeface="Cambria" panose="02040503050406030204" pitchFamily="18" charset="0"/>
              </a:rPr>
              <a:t>C</a:t>
            </a:r>
          </a:p>
        </p:txBody>
      </p:sp>
      <p:sp>
        <p:nvSpPr>
          <p:cNvPr id="34" name="Textfeld 33"/>
          <p:cNvSpPr txBox="1"/>
          <p:nvPr/>
        </p:nvSpPr>
        <p:spPr>
          <a:xfrm rot="16200000">
            <a:off x="-41700" y="239184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8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de-CH" sz="1800" i="1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in</a:t>
            </a:r>
            <a:r>
              <a:rPr lang="de-CH" sz="1800" dirty="0">
                <a:latin typeface="Cambria Math" panose="02040503050406030204" pitchFamily="18" charset="0"/>
                <a:ea typeface="Cambria Math" panose="02040503050406030204" pitchFamily="18" charset="0"/>
              </a:rPr>
              <a:t> / </a:t>
            </a:r>
            <a:r>
              <a:rPr lang="de-CH" sz="18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J</a:t>
            </a:r>
            <a:r>
              <a:rPr lang="de-CH" sz="1800" dirty="0">
                <a:latin typeface="Cambria Math" panose="02040503050406030204" pitchFamily="18" charset="0"/>
                <a:ea typeface="Cambria Math" panose="02040503050406030204" pitchFamily="18" charset="0"/>
              </a:rPr>
              <a:t>/</a:t>
            </a:r>
            <a:r>
              <a:rPr lang="de-CH" sz="18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cm</a:t>
            </a:r>
            <a:r>
              <a:rPr lang="de-CH" sz="1800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3</a:t>
            </a:r>
          </a:p>
        </p:txBody>
      </p:sp>
      <p:cxnSp>
        <p:nvCxnSpPr>
          <p:cNvPr id="37" name="Gerader Verbinder 36"/>
          <p:cNvCxnSpPr/>
          <p:nvPr/>
        </p:nvCxnSpPr>
        <p:spPr>
          <a:xfrm>
            <a:off x="1616529" y="5519057"/>
            <a:ext cx="0" cy="3429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Gerader Verbinder 37"/>
          <p:cNvCxnSpPr/>
          <p:nvPr/>
        </p:nvCxnSpPr>
        <p:spPr>
          <a:xfrm>
            <a:off x="2811802" y="4871245"/>
            <a:ext cx="0" cy="99071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feld 39"/>
          <p:cNvSpPr txBox="1"/>
          <p:nvPr/>
        </p:nvSpPr>
        <p:spPr>
          <a:xfrm>
            <a:off x="1431817" y="5793912"/>
            <a:ext cx="434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  <a:r>
              <a:rPr lang="de-CH" sz="1800" i="1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endParaRPr lang="de-CH" sz="1800" i="1" dirty="0">
              <a:solidFill>
                <a:schemeClr val="tx1">
                  <a:lumMod val="50000"/>
                  <a:lumOff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1" name="Textfeld 40"/>
          <p:cNvSpPr txBox="1"/>
          <p:nvPr/>
        </p:nvSpPr>
        <p:spPr>
          <a:xfrm>
            <a:off x="2629990" y="5806220"/>
            <a:ext cx="384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8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  <a:r>
              <a:rPr lang="de-CH" sz="1800" i="1" baseline="-25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</a:t>
            </a:r>
            <a:endParaRPr lang="de-CH" sz="1800" i="1" dirty="0">
              <a:solidFill>
                <a:schemeClr val="tx1">
                  <a:lumMod val="50000"/>
                  <a:lumOff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2" name="Textfeld 41"/>
          <p:cNvSpPr txBox="1"/>
          <p:nvPr/>
        </p:nvSpPr>
        <p:spPr>
          <a:xfrm>
            <a:off x="1584217" y="5193848"/>
            <a:ext cx="2660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</a:t>
            </a:r>
            <a:r>
              <a:rPr lang="de-CH" sz="1800" i="1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de-CH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latente Schmelzwärme</a:t>
            </a:r>
          </a:p>
        </p:txBody>
      </p:sp>
      <p:sp>
        <p:nvSpPr>
          <p:cNvPr id="43" name="Textfeld 42"/>
          <p:cNvSpPr txBox="1"/>
          <p:nvPr/>
        </p:nvSpPr>
        <p:spPr>
          <a:xfrm>
            <a:off x="2781339" y="3636841"/>
            <a:ext cx="3265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</a:t>
            </a:r>
            <a:r>
              <a:rPr lang="de-CH" sz="1800" i="1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de-CH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latente Verdampfungswärme</a:t>
            </a:r>
          </a:p>
        </p:txBody>
      </p:sp>
      <p:cxnSp>
        <p:nvCxnSpPr>
          <p:cNvPr id="45" name="Gerader Verbinder 44"/>
          <p:cNvCxnSpPr/>
          <p:nvPr/>
        </p:nvCxnSpPr>
        <p:spPr>
          <a:xfrm flipV="1">
            <a:off x="2348564" y="5005137"/>
            <a:ext cx="9625" cy="981777"/>
          </a:xfrm>
          <a:prstGeom prst="line">
            <a:avLst/>
          </a:prstGeom>
          <a:ln w="19050">
            <a:solidFill>
              <a:srgbClr val="00B05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Gerader Verbinder 46"/>
          <p:cNvCxnSpPr/>
          <p:nvPr/>
        </p:nvCxnSpPr>
        <p:spPr>
          <a:xfrm flipH="1">
            <a:off x="604157" y="5005137"/>
            <a:ext cx="1744407" cy="0"/>
          </a:xfrm>
          <a:prstGeom prst="line">
            <a:avLst/>
          </a:prstGeom>
          <a:ln w="19050">
            <a:solidFill>
              <a:srgbClr val="00B05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Gerader Verbinder 48"/>
          <p:cNvCxnSpPr>
            <a:stCxn id="41" idx="0"/>
          </p:cNvCxnSpPr>
          <p:nvPr/>
        </p:nvCxnSpPr>
        <p:spPr>
          <a:xfrm flipH="1" flipV="1">
            <a:off x="2811802" y="4283242"/>
            <a:ext cx="10613" cy="1522978"/>
          </a:xfrm>
          <a:prstGeom prst="line">
            <a:avLst/>
          </a:prstGeom>
          <a:ln w="19050">
            <a:solidFill>
              <a:srgbClr val="00B05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Gerader Verbinder 50"/>
          <p:cNvCxnSpPr/>
          <p:nvPr/>
        </p:nvCxnSpPr>
        <p:spPr>
          <a:xfrm flipH="1">
            <a:off x="604157" y="4283242"/>
            <a:ext cx="2218258" cy="0"/>
          </a:xfrm>
          <a:prstGeom prst="line">
            <a:avLst/>
          </a:prstGeom>
          <a:ln w="19050">
            <a:solidFill>
              <a:srgbClr val="00B05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Gerader Verbinder 52"/>
          <p:cNvCxnSpPr/>
          <p:nvPr/>
        </p:nvCxnSpPr>
        <p:spPr>
          <a:xfrm flipV="1">
            <a:off x="3821229" y="2464067"/>
            <a:ext cx="9626" cy="339789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Gerader Verbinder 54"/>
          <p:cNvCxnSpPr/>
          <p:nvPr/>
        </p:nvCxnSpPr>
        <p:spPr>
          <a:xfrm flipH="1">
            <a:off x="683394" y="2464067"/>
            <a:ext cx="3147461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7174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Landkarte der Laseranwendungen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Inhaltsplatzhalter 5"/>
              <p:cNvSpPr>
                <a:spLocks noGrp="1"/>
              </p:cNvSpPr>
              <p:nvPr>
                <p:ph sz="half" idx="15"/>
              </p:nvPr>
            </p:nvSpPr>
            <p:spPr>
              <a:xfrm>
                <a:off x="6199200" y="1332000"/>
                <a:ext cx="5508000" cy="4787813"/>
              </a:xfrm>
            </p:spPr>
            <p:txBody>
              <a:bodyPr/>
              <a:lstStyle/>
              <a:p>
                <a:r>
                  <a:rPr lang="de-CH" sz="2000" dirty="0"/>
                  <a:t>Je nach Einwirkzeit und Intensität lassen sich unterschiedliche Anwendungen realisieren</a:t>
                </a:r>
              </a:p>
              <a:p>
                <a:endParaRPr lang="de-CH" sz="2000" dirty="0"/>
              </a:p>
              <a:p>
                <a:r>
                  <a:rPr lang="de-CH" sz="2000" dirty="0"/>
                  <a:t>Landkarte der Laseranwendungen</a:t>
                </a:r>
              </a:p>
              <a:p>
                <a:pPr lvl="1"/>
                <a:r>
                  <a:rPr lang="de-CH" sz="2000" dirty="0"/>
                  <a:t>MPI: Multi-Photon </a:t>
                </a:r>
                <a:r>
                  <a:rPr lang="de-CH" sz="2000" dirty="0" err="1"/>
                  <a:t>Ionization</a:t>
                </a:r>
                <a:endParaRPr lang="de-CH" sz="2000" dirty="0"/>
              </a:p>
              <a:p>
                <a:pPr lvl="1"/>
                <a:r>
                  <a:rPr lang="de-CH" sz="2000" dirty="0"/>
                  <a:t>MPA: Multi-Photon Absorption</a:t>
                </a:r>
              </a:p>
              <a:p>
                <a:pPr lvl="1"/>
                <a:endParaRPr lang="de-CH" sz="2000" dirty="0"/>
              </a:p>
              <a:p>
                <a:r>
                  <a:rPr lang="de-CH" sz="2000" dirty="0"/>
                  <a:t>Neben Intensität und Einwirkzeit spielt oft auch die </a:t>
                </a:r>
                <a:r>
                  <a:rPr lang="de-CH" sz="2000" dirty="0" err="1"/>
                  <a:t>Fluenz</a:t>
                </a:r>
                <a:r>
                  <a:rPr lang="de-CH" sz="2000" dirty="0"/>
                  <a:t> </a:t>
                </a:r>
                <a:r>
                  <a:rPr lang="de-CH" sz="2000" i="1" dirty="0">
                    <a:latin typeface="Symbol" panose="05050102010706020507" pitchFamily="18" charset="2"/>
                    <a:ea typeface="Cambria Math" panose="02040503050406030204" pitchFamily="18" charset="0"/>
                  </a:rPr>
                  <a:t>f</a:t>
                </a:r>
                <a:r>
                  <a:rPr lang="de-CH" sz="2000" dirty="0"/>
                  <a:t> (Pulsenergie pro Fläche) eine entscheidende Rolle</a:t>
                </a:r>
                <a:br>
                  <a:rPr lang="de-CH" sz="2000" dirty="0"/>
                </a:br>
                <a14:m>
                  <m:oMath xmlns:m="http://schemas.openxmlformats.org/officeDocument/2006/math">
                    <m:r>
                      <a:rPr lang="de-CH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r>
                      <a:rPr lang="de-CH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e-CH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de-CH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de-CH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num>
                      <m:den>
                        <m:r>
                          <a:rPr lang="de-CH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den>
                    </m:f>
                    <m:r>
                      <a:rPr lang="de-CH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de-CH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𝐼</m:t>
                    </m:r>
                    <m:r>
                      <a:rPr lang="de-CH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∙∆</m:t>
                    </m:r>
                    <m:r>
                      <a:rPr lang="de-CH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</m:oMath>
                </a14:m>
                <a:endParaRPr lang="de-CH" sz="2000" dirty="0"/>
              </a:p>
            </p:txBody>
          </p:sp>
        </mc:Choice>
        <mc:Fallback xmlns="">
          <p:sp>
            <p:nvSpPr>
              <p:cNvPr id="6" name="Inhaltsplatzhalt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5"/>
              </p:nvPr>
            </p:nvSpPr>
            <p:spPr>
              <a:xfrm>
                <a:off x="6199200" y="1332000"/>
                <a:ext cx="5508000" cy="4787813"/>
              </a:xfrm>
              <a:blipFill rotWithShape="0">
                <a:blip r:embed="rId2"/>
                <a:stretch>
                  <a:fillRect l="-2215" t="-764" r="-3433"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nhaltsplatzhalter 8"/>
          <p:cNvPicPr>
            <a:picLocks noGrp="1" noChangeAspect="1"/>
          </p:cNvPicPr>
          <p:nvPr>
            <p:ph sz="half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339" y="1331913"/>
            <a:ext cx="4025647" cy="4787900"/>
          </a:xfrm>
        </p:spPr>
      </p:pic>
    </p:spTree>
    <p:extLst>
      <p:ext uri="{BB962C8B-B14F-4D97-AF65-F5344CB8AC3E}">
        <p14:creationId xmlns:p14="http://schemas.microsoft.com/office/powerpoint/2010/main" val="2483013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Landkarte der Laseranwendungen (eine andere Version)</a:t>
            </a:r>
          </a:p>
        </p:txBody>
      </p:sp>
      <p:pic>
        <p:nvPicPr>
          <p:cNvPr id="7" name="Picture 10"/>
          <p:cNvPicPr>
            <a:picLocks noGrp="1" noChangeAspect="1" noChangeArrowheads="1"/>
          </p:cNvPicPr>
          <p:nvPr>
            <p:ph sz="half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858" y="1331913"/>
            <a:ext cx="4566609" cy="478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Inhaltsplatzhalter 5"/>
              <p:cNvSpPr>
                <a:spLocks noGrp="1"/>
              </p:cNvSpPr>
              <p:nvPr>
                <p:ph sz="half" idx="15"/>
              </p:nvPr>
            </p:nvSpPr>
            <p:spPr>
              <a:xfrm>
                <a:off x="6199200" y="1332000"/>
                <a:ext cx="5639232" cy="4787813"/>
              </a:xfrm>
            </p:spPr>
            <p:txBody>
              <a:bodyPr/>
              <a:lstStyle/>
              <a:p>
                <a:r>
                  <a:rPr lang="de-CH" sz="2000" dirty="0"/>
                  <a:t>Je nach Einwirkzeit und Intensität lassen sich unterschiedliche Anwendungen realisieren</a:t>
                </a:r>
              </a:p>
              <a:p>
                <a:pPr marL="457200" lvl="1" indent="0">
                  <a:buNone/>
                </a:pPr>
                <a:endParaRPr lang="de-CH" sz="2000" dirty="0"/>
              </a:p>
              <a:p>
                <a:r>
                  <a:rPr lang="de-CH" sz="2000" dirty="0"/>
                  <a:t>Neben Intensität und Einwirkzeit spielt oft auch die </a:t>
                </a:r>
                <a:r>
                  <a:rPr lang="de-CH" sz="2000" dirty="0" err="1"/>
                  <a:t>Fluenz</a:t>
                </a:r>
                <a:r>
                  <a:rPr lang="de-CH" sz="2000" dirty="0"/>
                  <a:t> </a:t>
                </a:r>
                <a:r>
                  <a:rPr lang="de-CH" sz="2000" i="1" dirty="0">
                    <a:latin typeface="Symbol" panose="05050102010706020507" pitchFamily="18" charset="2"/>
                    <a:ea typeface="Cambria Math" panose="02040503050406030204" pitchFamily="18" charset="0"/>
                  </a:rPr>
                  <a:t>f</a:t>
                </a:r>
                <a:r>
                  <a:rPr lang="de-CH" sz="2000" dirty="0"/>
                  <a:t> (Pulsenergie pro Fläche) eine entscheidende Rolle</a:t>
                </a:r>
                <a:br>
                  <a:rPr lang="de-CH" sz="2000" dirty="0"/>
                </a:br>
                <a14:m>
                  <m:oMath xmlns:m="http://schemas.openxmlformats.org/officeDocument/2006/math">
                    <m:r>
                      <a:rPr lang="de-CH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r>
                      <a:rPr lang="de-CH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e-CH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de-CH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de-CH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num>
                      <m:den>
                        <m:r>
                          <a:rPr lang="de-CH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den>
                    </m:f>
                    <m:r>
                      <a:rPr lang="de-CH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de-CH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𝐼</m:t>
                    </m:r>
                    <m:r>
                      <a:rPr lang="de-CH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∙∆</m:t>
                    </m:r>
                    <m:r>
                      <a:rPr lang="de-CH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</m:oMath>
                </a14:m>
                <a:endParaRPr lang="de-CH" sz="2000" dirty="0"/>
              </a:p>
              <a:p>
                <a:endParaRPr lang="de-CH" sz="2000" dirty="0"/>
              </a:p>
              <a:p>
                <a:r>
                  <a:rPr lang="de-CH" sz="2000" dirty="0"/>
                  <a:t>Besprechung in Anwendungen</a:t>
                </a:r>
              </a:p>
              <a:p>
                <a:endParaRPr lang="de-CH" sz="2000" dirty="0"/>
              </a:p>
              <a:p>
                <a:r>
                  <a:rPr lang="de-CH" sz="2000" dirty="0"/>
                  <a:t>Wir konzentrieren uns auf ultrakurze Pulse</a:t>
                </a:r>
              </a:p>
              <a:p>
                <a:endParaRPr lang="de-CH" sz="2000" dirty="0"/>
              </a:p>
            </p:txBody>
          </p:sp>
        </mc:Choice>
        <mc:Fallback>
          <p:sp>
            <p:nvSpPr>
              <p:cNvPr id="8" name="Inhaltsplatzhalt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5"/>
              </p:nvPr>
            </p:nvSpPr>
            <p:spPr>
              <a:xfrm>
                <a:off x="6199200" y="1332000"/>
                <a:ext cx="5639232" cy="4787813"/>
              </a:xfrm>
              <a:blipFill>
                <a:blip r:embed="rId3"/>
                <a:stretch>
                  <a:fillRect l="-2486" t="-764" r="-1081"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Pfeil nach unten 11"/>
          <p:cNvSpPr/>
          <p:nvPr/>
        </p:nvSpPr>
        <p:spPr>
          <a:xfrm rot="7809294">
            <a:off x="3125819" y="3818939"/>
            <a:ext cx="827772" cy="125728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Pfeil nach unten 12"/>
          <p:cNvSpPr/>
          <p:nvPr/>
        </p:nvSpPr>
        <p:spPr>
          <a:xfrm rot="7809294">
            <a:off x="4920456" y="2104038"/>
            <a:ext cx="827772" cy="1257283"/>
          </a:xfrm>
          <a:prstGeom prst="downArrow">
            <a:avLst/>
          </a:prstGeom>
          <a:gradFill>
            <a:gsLst>
              <a:gs pos="0">
                <a:schemeClr val="accent6">
                  <a:lumMod val="5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56630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Was heisst ultrakurz?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3600" y="5557277"/>
            <a:ext cx="11206141" cy="516147"/>
          </a:xfrm>
        </p:spPr>
        <p:txBody>
          <a:bodyPr/>
          <a:lstStyle/>
          <a:p>
            <a:pPr algn="ctr"/>
            <a:r>
              <a:rPr lang="de-CH" sz="2400" b="1" dirty="0"/>
              <a:t>Ultrakurze Pulse sind wirklich kurz!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r>
              <a:rPr lang="de-CH" sz="1800" dirty="0"/>
              <a:t>Für die Distanz Erde – Mond braucht das Licht ca. 1.25 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Inhaltsplatzhalter 5"/>
              <p:cNvSpPr>
                <a:spLocks noGrp="1"/>
              </p:cNvSpPr>
              <p:nvPr>
                <p:ph sz="half" idx="15"/>
              </p:nvPr>
            </p:nvSpPr>
            <p:spPr/>
            <p:txBody>
              <a:bodyPr/>
              <a:lstStyle/>
              <a:p>
                <a:r>
                  <a:rPr lang="de-CH" sz="1800" dirty="0"/>
                  <a:t>Für der Durchmesser einer kleinen LED (3 mm) braucht das Licht 10 </a:t>
                </a:r>
                <a:r>
                  <a:rPr lang="de-CH" sz="1800" dirty="0" err="1"/>
                  <a:t>ps</a:t>
                </a:r>
                <a:r>
                  <a:rPr lang="de-CH" sz="1800" dirty="0"/>
                  <a:t> (</a:t>
                </a:r>
                <a14:m>
                  <m:oMath xmlns:m="http://schemas.openxmlformats.org/officeDocument/2006/math">
                    <m:r>
                      <a:rPr lang="de-CH" sz="1800" b="0" i="1" smtClean="0">
                        <a:latin typeface="Cambria Math"/>
                      </a:rPr>
                      <m:t>10</m:t>
                    </m:r>
                    <m:r>
                      <a:rPr lang="de-CH" sz="1800" b="0" i="1" smtClean="0">
                        <a:latin typeface="Cambria Math"/>
                        <a:ea typeface="Cambria Math"/>
                      </a:rPr>
                      <m:t>∙</m:t>
                    </m:r>
                    <m:sSup>
                      <m:sSupPr>
                        <m:ctrlPr>
                          <a:rPr lang="de-CH" sz="18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de-CH" sz="1800" b="0" i="1" smtClean="0">
                            <a:latin typeface="Cambria Math"/>
                            <a:ea typeface="Cambria Math"/>
                          </a:rPr>
                          <m:t>10)</m:t>
                        </m:r>
                      </m:e>
                      <m:sup>
                        <m:r>
                          <a:rPr lang="de-CH" sz="1800" b="0" i="1" smtClean="0">
                            <a:latin typeface="Cambria Math"/>
                            <a:ea typeface="Cambria Math"/>
                          </a:rPr>
                          <m:t>−12</m:t>
                        </m:r>
                      </m:sup>
                    </m:sSup>
                    <m:r>
                      <a:rPr lang="de-CH" sz="1800" b="0" i="1" smtClean="0">
                        <a:latin typeface="Cambria Math"/>
                        <a:ea typeface="Cambria Math"/>
                      </a:rPr>
                      <m:t>𝑠</m:t>
                    </m:r>
                  </m:oMath>
                </a14:m>
                <a:endParaRPr lang="de-CH" sz="1800" dirty="0"/>
              </a:p>
            </p:txBody>
          </p:sp>
        </mc:Choice>
        <mc:Fallback xmlns="">
          <p:sp>
            <p:nvSpPr>
              <p:cNvPr id="6" name="Inhaltsplatzhalt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5"/>
              </p:nvPr>
            </p:nvSpPr>
            <p:spPr>
              <a:blipFill rotWithShape="1">
                <a:blip r:embed="rId2"/>
                <a:stretch>
                  <a:fillRect l="-2568" t="-600" r="-514"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Inhaltsplatzhalter 6"/>
              <p:cNvSpPr>
                <a:spLocks noGrp="1"/>
              </p:cNvSpPr>
              <p:nvPr>
                <p:ph sz="half" idx="19"/>
              </p:nvPr>
            </p:nvSpPr>
            <p:spPr/>
            <p:txBody>
              <a:bodyPr/>
              <a:lstStyle/>
              <a:p>
                <a:r>
                  <a:rPr lang="de-CH" sz="1800" dirty="0"/>
                  <a:t>Für die Dicke eines </a:t>
                </a:r>
                <a:r>
                  <a:rPr lang="de-CH" sz="1800" dirty="0" err="1"/>
                  <a:t>Men-schenhaars</a:t>
                </a:r>
                <a:r>
                  <a:rPr lang="de-CH" sz="1800" dirty="0"/>
                  <a:t> (ca. 60 µm) braucht das Licht 200 </a:t>
                </a:r>
                <a:r>
                  <a:rPr lang="de-CH" sz="1800" dirty="0" err="1"/>
                  <a:t>fs</a:t>
                </a:r>
                <a:r>
                  <a:rPr lang="de-CH" sz="1800" dirty="0"/>
                  <a:t> (</a:t>
                </a:r>
                <a14:m>
                  <m:oMath xmlns:m="http://schemas.openxmlformats.org/officeDocument/2006/math">
                    <m:r>
                      <a:rPr lang="de-CH" sz="1800" b="0" i="1" smtClean="0">
                        <a:latin typeface="Cambria Math"/>
                      </a:rPr>
                      <m:t>200</m:t>
                    </m:r>
                    <m:r>
                      <a:rPr lang="de-CH" sz="1800" b="0" i="1" smtClean="0">
                        <a:latin typeface="Cambria Math"/>
                        <a:ea typeface="Cambria Math"/>
                      </a:rPr>
                      <m:t>∙</m:t>
                    </m:r>
                    <m:sSup>
                      <m:sSupPr>
                        <m:ctrlPr>
                          <a:rPr lang="de-CH" sz="18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de-CH" sz="1800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de-CH" sz="1800" b="0" i="1" smtClean="0">
                            <a:latin typeface="Cambria Math"/>
                            <a:ea typeface="Cambria Math"/>
                          </a:rPr>
                          <m:t>−15</m:t>
                        </m:r>
                      </m:sup>
                    </m:sSup>
                    <m:r>
                      <a:rPr lang="de-CH" sz="1800" b="0" i="1" smtClean="0">
                        <a:latin typeface="Cambria Math"/>
                        <a:ea typeface="Cambria Math"/>
                      </a:rPr>
                      <m:t>𝑠</m:t>
                    </m:r>
                  </m:oMath>
                </a14:m>
                <a:r>
                  <a:rPr lang="de-CH" sz="1800" dirty="0"/>
                  <a:t>)</a:t>
                </a:r>
              </a:p>
            </p:txBody>
          </p:sp>
        </mc:Choice>
        <mc:Fallback xmlns="">
          <p:sp>
            <p:nvSpPr>
              <p:cNvPr id="7" name="Inhaltsplatzhalt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9"/>
              </p:nvPr>
            </p:nvSpPr>
            <p:spPr>
              <a:blipFill rotWithShape="1">
                <a:blip r:embed="rId3"/>
                <a:stretch>
                  <a:fillRect l="-2744" t="-600"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Grafik 7" descr="Erde_neu.jpg"/>
          <p:cNvPicPr preferRelativeResize="0"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3667125"/>
            <a:ext cx="1641475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Grafik 8" descr="mond_neu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312" y="2145130"/>
            <a:ext cx="827088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Gerade Verbindung mit Pfeil 12"/>
          <p:cNvCxnSpPr>
            <a:cxnSpLocks noChangeShapeType="1"/>
          </p:cNvCxnSpPr>
          <p:nvPr/>
        </p:nvCxnSpPr>
        <p:spPr bwMode="auto">
          <a:xfrm flipV="1">
            <a:off x="1886958" y="2777067"/>
            <a:ext cx="1443264" cy="119942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Textfeld 8"/>
          <p:cNvSpPr txBox="1">
            <a:spLocks noChangeArrowheads="1"/>
          </p:cNvSpPr>
          <p:nvPr/>
        </p:nvSpPr>
        <p:spPr bwMode="auto">
          <a:xfrm rot="19276435">
            <a:off x="1819927" y="3028951"/>
            <a:ext cx="13065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r>
              <a:rPr lang="de-CH" altLang="de-DE" sz="1800" dirty="0"/>
              <a:t>376‘300 km</a:t>
            </a:r>
          </a:p>
        </p:txBody>
      </p:sp>
      <p:sp>
        <p:nvSpPr>
          <p:cNvPr id="13" name="Freihandform 12"/>
          <p:cNvSpPr>
            <a:spLocks/>
          </p:cNvSpPr>
          <p:nvPr/>
        </p:nvSpPr>
        <p:spPr bwMode="auto">
          <a:xfrm rot="19194525">
            <a:off x="1704974" y="3798888"/>
            <a:ext cx="285750" cy="214312"/>
          </a:xfrm>
          <a:custGeom>
            <a:avLst/>
            <a:gdLst>
              <a:gd name="T0" fmla="*/ 0 w 1714500"/>
              <a:gd name="T1" fmla="*/ 52 h 857250"/>
              <a:gd name="T2" fmla="*/ 1 w 1714500"/>
              <a:gd name="T3" fmla="*/ 43 h 857250"/>
              <a:gd name="T4" fmla="*/ 3 w 1714500"/>
              <a:gd name="T5" fmla="*/ 0 h 857250"/>
              <a:gd name="T6" fmla="*/ 5 w 1714500"/>
              <a:gd name="T7" fmla="*/ 43 h 857250"/>
              <a:gd name="T8" fmla="*/ 6 w 1714500"/>
              <a:gd name="T9" fmla="*/ 52 h 8572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14500"/>
              <a:gd name="T16" fmla="*/ 0 h 857250"/>
              <a:gd name="T17" fmla="*/ 1714500 w 1714500"/>
              <a:gd name="T18" fmla="*/ 857250 h 8572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14500" h="857250">
                <a:moveTo>
                  <a:pt x="0" y="857250"/>
                </a:moveTo>
                <a:cubicBezTo>
                  <a:pt x="72231" y="857250"/>
                  <a:pt x="144463" y="857250"/>
                  <a:pt x="285750" y="714375"/>
                </a:cubicBezTo>
                <a:cubicBezTo>
                  <a:pt x="427037" y="571500"/>
                  <a:pt x="657225" y="0"/>
                  <a:pt x="847725" y="0"/>
                </a:cubicBezTo>
                <a:cubicBezTo>
                  <a:pt x="1038225" y="0"/>
                  <a:pt x="1284288" y="571500"/>
                  <a:pt x="1428750" y="714375"/>
                </a:cubicBezTo>
                <a:cubicBezTo>
                  <a:pt x="1573212" y="857250"/>
                  <a:pt x="1643856" y="857250"/>
                  <a:pt x="1714500" y="857250"/>
                </a:cubicBezTo>
              </a:path>
            </a:pathLst>
          </a:cu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de-CH"/>
          </a:p>
        </p:txBody>
      </p:sp>
      <p:pic>
        <p:nvPicPr>
          <p:cNvPr id="17" name="Picture 6"/>
          <p:cNvPicPr preferRelativeResize="0"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1517" y="2620932"/>
            <a:ext cx="3188271" cy="1732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Gerade Verbindung mit Pfeil 17"/>
          <p:cNvCxnSpPr>
            <a:cxnSpLocks noChangeShapeType="1"/>
          </p:cNvCxnSpPr>
          <p:nvPr/>
        </p:nvCxnSpPr>
        <p:spPr bwMode="auto">
          <a:xfrm flipV="1">
            <a:off x="6525418" y="2895061"/>
            <a:ext cx="694532" cy="1419097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Freihandform 18"/>
          <p:cNvSpPr>
            <a:spLocks/>
          </p:cNvSpPr>
          <p:nvPr/>
        </p:nvSpPr>
        <p:spPr bwMode="auto">
          <a:xfrm rot="17907795">
            <a:off x="6595269" y="3746375"/>
            <a:ext cx="163513" cy="144462"/>
          </a:xfrm>
          <a:custGeom>
            <a:avLst/>
            <a:gdLst>
              <a:gd name="T0" fmla="*/ 0 w 1714500"/>
              <a:gd name="T1" fmla="*/ 3 h 857250"/>
              <a:gd name="T2" fmla="*/ 0 w 1714500"/>
              <a:gd name="T3" fmla="*/ 3 h 857250"/>
              <a:gd name="T4" fmla="*/ 0 w 1714500"/>
              <a:gd name="T5" fmla="*/ 0 h 857250"/>
              <a:gd name="T6" fmla="*/ 0 w 1714500"/>
              <a:gd name="T7" fmla="*/ 3 h 857250"/>
              <a:gd name="T8" fmla="*/ 0 w 1714500"/>
              <a:gd name="T9" fmla="*/ 3 h 8572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14500"/>
              <a:gd name="T16" fmla="*/ 0 h 857250"/>
              <a:gd name="T17" fmla="*/ 1714500 w 1714500"/>
              <a:gd name="T18" fmla="*/ 857250 h 8572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14500" h="857250">
                <a:moveTo>
                  <a:pt x="0" y="857250"/>
                </a:moveTo>
                <a:cubicBezTo>
                  <a:pt x="72231" y="857250"/>
                  <a:pt x="144463" y="857250"/>
                  <a:pt x="285750" y="714375"/>
                </a:cubicBezTo>
                <a:cubicBezTo>
                  <a:pt x="427037" y="571500"/>
                  <a:pt x="657225" y="0"/>
                  <a:pt x="847725" y="0"/>
                </a:cubicBezTo>
                <a:cubicBezTo>
                  <a:pt x="1038225" y="0"/>
                  <a:pt x="1284288" y="571500"/>
                  <a:pt x="1428750" y="714375"/>
                </a:cubicBezTo>
                <a:cubicBezTo>
                  <a:pt x="1573212" y="857250"/>
                  <a:pt x="1643856" y="857250"/>
                  <a:pt x="1714500" y="857250"/>
                </a:cubicBezTo>
              </a:path>
            </a:pathLst>
          </a:cu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de-CH"/>
          </a:p>
        </p:txBody>
      </p:sp>
      <p:pic>
        <p:nvPicPr>
          <p:cNvPr id="23" name="Picture 2" descr="http://upload.wikimedia.org/wikipedia/commons/thumb/c/c1/Menschenhaar_200_fach.jpg/230px-Menschenhaar_200_fach.jpg"/>
          <p:cNvPicPr preferRelativeResize="0"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3152" y="2620931"/>
            <a:ext cx="3226589" cy="2665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4" name="Gerade Verbindung mit Pfeil 23"/>
          <p:cNvCxnSpPr>
            <a:cxnSpLocks noChangeShapeType="1"/>
          </p:cNvCxnSpPr>
          <p:nvPr/>
        </p:nvCxnSpPr>
        <p:spPr bwMode="auto">
          <a:xfrm rot="5400000" flipH="1" flipV="1">
            <a:off x="9403508" y="3596464"/>
            <a:ext cx="1285875" cy="714375"/>
          </a:xfrm>
          <a:prstGeom prst="straightConnector1">
            <a:avLst/>
          </a:prstGeom>
          <a:noFill/>
          <a:ln w="9525" algn="ctr">
            <a:solidFill>
              <a:srgbClr val="C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" name="Freihandform 24"/>
          <p:cNvSpPr>
            <a:spLocks/>
          </p:cNvSpPr>
          <p:nvPr/>
        </p:nvSpPr>
        <p:spPr bwMode="auto">
          <a:xfrm rot="17907795">
            <a:off x="9776178" y="4059208"/>
            <a:ext cx="163513" cy="144463"/>
          </a:xfrm>
          <a:custGeom>
            <a:avLst/>
            <a:gdLst>
              <a:gd name="T0" fmla="*/ 0 w 1714500"/>
              <a:gd name="T1" fmla="*/ 3 h 857250"/>
              <a:gd name="T2" fmla="*/ 0 w 1714500"/>
              <a:gd name="T3" fmla="*/ 3 h 857250"/>
              <a:gd name="T4" fmla="*/ 0 w 1714500"/>
              <a:gd name="T5" fmla="*/ 0 h 857250"/>
              <a:gd name="T6" fmla="*/ 0 w 1714500"/>
              <a:gd name="T7" fmla="*/ 3 h 857250"/>
              <a:gd name="T8" fmla="*/ 0 w 1714500"/>
              <a:gd name="T9" fmla="*/ 3 h 8572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14500"/>
              <a:gd name="T16" fmla="*/ 0 h 857250"/>
              <a:gd name="T17" fmla="*/ 1714500 w 1714500"/>
              <a:gd name="T18" fmla="*/ 857250 h 8572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14500" h="857250">
                <a:moveTo>
                  <a:pt x="0" y="857250"/>
                </a:moveTo>
                <a:cubicBezTo>
                  <a:pt x="72231" y="857250"/>
                  <a:pt x="144463" y="857250"/>
                  <a:pt x="285750" y="714375"/>
                </a:cubicBezTo>
                <a:cubicBezTo>
                  <a:pt x="427037" y="571500"/>
                  <a:pt x="657225" y="0"/>
                  <a:pt x="847725" y="0"/>
                </a:cubicBezTo>
                <a:cubicBezTo>
                  <a:pt x="1038225" y="0"/>
                  <a:pt x="1284288" y="571500"/>
                  <a:pt x="1428750" y="714375"/>
                </a:cubicBezTo>
                <a:cubicBezTo>
                  <a:pt x="1573212" y="857250"/>
                  <a:pt x="1643856" y="857250"/>
                  <a:pt x="1714500" y="857250"/>
                </a:cubicBezTo>
              </a:path>
            </a:pathLst>
          </a:cu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26833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8289E-6 2.33117E-6 L 0.11279 -0.1637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3" y="-81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6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8346E-6 1.85185E-6 L 0.02119 -0.07662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3" y="-3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6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6759E-6 -4.81481E-6 L 0.02003 -0.06828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1" y="-3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build="p"/>
      <p:bldP spid="13" grpId="0" animBg="1"/>
      <p:bldP spid="13" grpId="1" animBg="1"/>
      <p:bldP spid="19" grpId="0" animBg="1"/>
      <p:bldP spid="19" grpId="1" animBg="1"/>
      <p:bldP spid="25" grpId="0" animBg="1"/>
      <p:bldP spid="25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Was heisst ultrakurz?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0850" y="5399231"/>
            <a:ext cx="11011805" cy="720583"/>
          </a:xfrm>
        </p:spPr>
        <p:txBody>
          <a:bodyPr/>
          <a:lstStyle/>
          <a:p>
            <a:pPr algn="ctr"/>
            <a:r>
              <a:rPr lang="de-CH" sz="2400" b="1" dirty="0"/>
              <a:t>Mit ultrakurzen Pulsen können auch mit sehr geringen Pulsenergien </a:t>
            </a:r>
            <a:br>
              <a:rPr lang="de-CH" sz="2400" b="1" dirty="0"/>
            </a:br>
            <a:r>
              <a:rPr lang="de-CH" sz="2400" b="1" dirty="0"/>
              <a:t>immense Spitzenleistungen erzielt werden.</a:t>
            </a:r>
          </a:p>
          <a:p>
            <a:endParaRPr lang="de-CH" sz="2400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half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779" y="1331913"/>
            <a:ext cx="5028766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Grp="1" noChangeAspect="1" noChangeArrowheads="1"/>
          </p:cNvPicPr>
          <p:nvPr>
            <p:ph sz="half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345" y="1331913"/>
            <a:ext cx="5018311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http://windenergy7.com/IMAGES-green-wind-energy/4kw-home-solar-panel-kit-03-45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57" t="23302"/>
          <a:stretch/>
        </p:blipFill>
        <p:spPr bwMode="auto">
          <a:xfrm>
            <a:off x="9021298" y="3558680"/>
            <a:ext cx="2829852" cy="151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Bildergebnis für SWT-4.0-130 and 4.0-120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6224" y="1255890"/>
            <a:ext cx="2540000" cy="183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Nuclear powe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5989" y="1659344"/>
            <a:ext cx="2540000" cy="1693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5234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Typische Zeitskalen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Inhaltsplatzhalter 6"/>
              <p:cNvSpPr>
                <a:spLocks noGrp="1"/>
              </p:cNvSpPr>
              <p:nvPr>
                <p:ph sz="half" idx="19"/>
              </p:nvPr>
            </p:nvSpPr>
            <p:spPr>
              <a:xfrm>
                <a:off x="8149424" y="1332001"/>
                <a:ext cx="3708900" cy="4787812"/>
              </a:xfrm>
            </p:spPr>
            <p:txBody>
              <a:bodyPr/>
              <a:lstStyle/>
              <a:p>
                <a:r>
                  <a:rPr lang="de-CH" sz="2000" dirty="0"/>
                  <a:t>Bsp: Laser mit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CH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sz="20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de-CH" sz="2000" b="0" i="1" smtClean="0">
                            <a:latin typeface="Cambria Math" panose="02040503050406030204" pitchFamily="18" charset="0"/>
                          </a:rPr>
                          <m:t>𝑎𝑣</m:t>
                        </m:r>
                      </m:sub>
                    </m:sSub>
                    <m:r>
                      <a:rPr lang="de-CH" sz="2000" b="0" i="1" smtClean="0">
                        <a:latin typeface="Cambria Math" panose="02040503050406030204" pitchFamily="18" charset="0"/>
                      </a:rPr>
                      <m:t>=2 </m:t>
                    </m:r>
                    <m:r>
                      <a:rPr lang="de-CH" sz="2000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de-CH" sz="20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CH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de-CH" sz="2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de-CH" sz="2000" b="0" i="1" smtClean="0">
                        <a:latin typeface="Cambria Math" panose="02040503050406030204" pitchFamily="18" charset="0"/>
                      </a:rPr>
                      <m:t>=200 </m:t>
                    </m:r>
                    <m:r>
                      <a:rPr lang="de-CH" sz="2000" b="0" i="1" smtClean="0">
                        <a:latin typeface="Cambria Math" panose="02040503050406030204" pitchFamily="18" charset="0"/>
                      </a:rPr>
                      <m:t>𝑘𝐻𝑧</m:t>
                    </m:r>
                  </m:oMath>
                </a14:m>
                <a:r>
                  <a:rPr lang="de-CH" sz="2000" dirty="0"/>
                  <a:t>, </a:t>
                </a:r>
                <a14:m>
                  <m:oMath xmlns:m="http://schemas.openxmlformats.org/officeDocument/2006/math">
                    <m:r>
                      <a:rPr lang="de-CH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de-CH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  <m:r>
                      <a:rPr lang="de-CH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=500 </m:t>
                    </m:r>
                    <m:r>
                      <a:rPr lang="de-CH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𝑓𝑠</m:t>
                    </m:r>
                  </m:oMath>
                </a14:m>
                <a:r>
                  <a:rPr lang="de-CH" sz="2000" dirty="0"/>
                  <a:t> fokussiert auf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CH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de-CH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de-CH" sz="2000" b="0" i="1" smtClean="0">
                        <a:latin typeface="Cambria Math" panose="02040503050406030204" pitchFamily="18" charset="0"/>
                      </a:rPr>
                      <m:t>=15 µ</m:t>
                    </m:r>
                    <m:r>
                      <a:rPr lang="de-CH" sz="20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de-CH" sz="2000" b="0" dirty="0"/>
              </a:p>
              <a:p>
                <a:endParaRPr lang="de-CH" sz="20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e-CH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sz="20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de-CH" sz="20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de-CH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e-CH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de-CH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sz="2000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de-CH" sz="2000" b="0" i="1" smtClean="0">
                                <a:latin typeface="Cambria Math" panose="02040503050406030204" pitchFamily="18" charset="0"/>
                              </a:rPr>
                              <m:t>𝑎𝑣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de-CH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sz="20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de-CH" sz="20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</m:den>
                    </m:f>
                    <m:r>
                      <a:rPr lang="de-CH" sz="2000" b="0" i="1" smtClean="0">
                        <a:latin typeface="Cambria Math" panose="02040503050406030204" pitchFamily="18" charset="0"/>
                      </a:rPr>
                      <m:t>=10 µ</m:t>
                    </m:r>
                    <m:r>
                      <a:rPr lang="de-CH" sz="2000" b="0" i="1" smtClean="0"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endParaRPr lang="de-CH" sz="20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e-CH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sz="20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de-CH" sz="2000" b="0" i="1" smtClean="0">
                            <a:latin typeface="Cambria Math" panose="02040503050406030204" pitchFamily="18" charset="0"/>
                          </a:rPr>
                          <m:t>𝑝𝑒𝑎𝑘</m:t>
                        </m:r>
                      </m:sub>
                    </m:sSub>
                    <m:r>
                      <a:rPr lang="de-CH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de-CH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de-CH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de-CH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num>
                      <m:den>
                        <m:r>
                          <a:rPr lang="de-CH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de-CH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den>
                    </m:f>
                    <m:r>
                      <a:rPr lang="de-CH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=20∙</m:t>
                    </m:r>
                    <m:sSup>
                      <m:sSupPr>
                        <m:ctrlPr>
                          <a:rPr lang="de-CH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CH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de-CH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de-CH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de-CH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𝑊</m:t>
                    </m:r>
                  </m:oMath>
                </a14:m>
                <a:endParaRPr lang="de-CH" sz="2000" b="0" dirty="0"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e-CH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sz="20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de-CH" sz="2000" b="0" i="1" smtClean="0">
                            <a:latin typeface="Cambria Math" panose="02040503050406030204" pitchFamily="18" charset="0"/>
                          </a:rPr>
                          <m:t>𝑝𝑒𝑎𝑘</m:t>
                        </m:r>
                      </m:sub>
                    </m:sSub>
                    <m:r>
                      <a:rPr lang="de-CH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e-CH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de-CH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sz="2000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de-CH" sz="2000" b="0" i="1" smtClean="0">
                                <a:latin typeface="Cambria Math" panose="02040503050406030204" pitchFamily="18" charset="0"/>
                              </a:rPr>
                              <m:t>𝑝𝑒𝑎𝑘</m:t>
                            </m:r>
                          </m:sub>
                        </m:sSub>
                      </m:num>
                      <m:den>
                        <m:r>
                          <a:rPr lang="de-CH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de-CH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bSup>
                          <m:sSubSupPr>
                            <m:ctrlPr>
                              <a:rPr lang="de-CH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de-CH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de-CH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de-CH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  <m:r>
                      <a:rPr lang="de-CH" sz="2000" b="0" i="1" smtClean="0">
                        <a:latin typeface="Cambria Math" panose="02040503050406030204" pitchFamily="18" charset="0"/>
                      </a:rPr>
                      <m:t>=2.83</m:t>
                    </m:r>
                    <m:r>
                      <a:rPr lang="de-CH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de-CH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CH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de-CH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12</m:t>
                        </m:r>
                      </m:sup>
                    </m:sSup>
                    <m:f>
                      <m:fPr>
                        <m:ctrlPr>
                          <a:rPr lang="de-CH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CH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𝑊</m:t>
                        </m:r>
                      </m:num>
                      <m:den>
                        <m:sSup>
                          <m:sSupPr>
                            <m:ctrlPr>
                              <a:rPr lang="de-CH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CH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𝑐𝑚</m:t>
                            </m:r>
                          </m:e>
                          <m:sup>
                            <m:r>
                              <a:rPr lang="de-CH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de-CH" sz="2000" dirty="0"/>
              </a:p>
              <a:p>
                <a:endParaRPr lang="de-CH" sz="2000" dirty="0"/>
              </a:p>
              <a:p>
                <a:r>
                  <a:rPr lang="de-CH" sz="2000" dirty="0"/>
                  <a:t>Sonnenoberfläche:</a:t>
                </a:r>
                <a:br>
                  <a:rPr lang="de-CH" sz="2000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de-CH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sz="20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de-CH" sz="2000" b="0" i="1" smtClean="0">
                            <a:latin typeface="Cambria Math" panose="02040503050406030204" pitchFamily="18" charset="0"/>
                          </a:rPr>
                          <m:t>𝑠𝑢𝑛</m:t>
                        </m:r>
                      </m:sub>
                    </m:sSub>
                    <m:r>
                      <a:rPr lang="de-CH" sz="2000" b="0" i="1" smtClean="0">
                        <a:latin typeface="Cambria Math" panose="02040503050406030204" pitchFamily="18" charset="0"/>
                      </a:rPr>
                      <m:t>=6.28</m:t>
                    </m:r>
                    <m:r>
                      <a:rPr lang="de-CH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de-CH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CH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de-CH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de-CH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de-CH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CH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𝑊</m:t>
                        </m:r>
                      </m:num>
                      <m:den>
                        <m:sSup>
                          <m:sSupPr>
                            <m:ctrlPr>
                              <a:rPr lang="de-CH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CH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𝑐𝑚</m:t>
                            </m:r>
                          </m:e>
                          <m:sup>
                            <m:r>
                              <a:rPr lang="de-CH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de-CH" sz="2000" dirty="0"/>
              </a:p>
            </p:txBody>
          </p:sp>
        </mc:Choice>
        <mc:Fallback>
          <p:sp>
            <p:nvSpPr>
              <p:cNvPr id="7" name="Inhaltsplatzhalt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9"/>
              </p:nvPr>
            </p:nvSpPr>
            <p:spPr>
              <a:xfrm>
                <a:off x="8149424" y="1332001"/>
                <a:ext cx="3708900" cy="4787812"/>
              </a:xfrm>
              <a:blipFill>
                <a:blip r:embed="rId2"/>
                <a:stretch>
                  <a:fillRect l="-3783" t="-764"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nhaltsplatzhalter 4">
            <a:extLst>
              <a:ext uri="{FF2B5EF4-FFF2-40B4-BE49-F238E27FC236}">
                <a16:creationId xmlns:a16="http://schemas.microsoft.com/office/drawing/2014/main" id="{7F43D6EA-FF37-42F5-9541-CC7831C1E2C4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/>
          <a:stretch>
            <a:fillRect/>
          </a:stretch>
        </p:blipFill>
        <p:spPr>
          <a:xfrm>
            <a:off x="557926" y="1331913"/>
            <a:ext cx="7193123" cy="4787900"/>
          </a:xfrm>
        </p:spPr>
      </p:pic>
      <p:cxnSp>
        <p:nvCxnSpPr>
          <p:cNvPr id="11" name="Gerader Verbinder 10"/>
          <p:cNvCxnSpPr/>
          <p:nvPr/>
        </p:nvCxnSpPr>
        <p:spPr>
          <a:xfrm>
            <a:off x="4745255" y="1256983"/>
            <a:ext cx="28876" cy="493776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4709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Skalierung über mittlere Leistung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Textplatzhalter 3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endParaRPr lang="de-CH"/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sz="half" idx="13"/>
          </p:nvPr>
        </p:nvPicPr>
        <p:blipFill>
          <a:blip r:embed="rId2"/>
          <a:stretch>
            <a:fillRect/>
          </a:stretch>
        </p:blipFill>
        <p:spPr>
          <a:xfrm>
            <a:off x="450000" y="1861200"/>
            <a:ext cx="5512489" cy="1526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Inhaltsplatzhalter 5"/>
              <p:cNvSpPr>
                <a:spLocks noGrp="1"/>
              </p:cNvSpPr>
              <p:nvPr>
                <p:ph sz="half" idx="15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e-CH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𝑎𝑣</m:t>
                        </m:r>
                      </m:sub>
                    </m:sSub>
                    <m:r>
                      <a:rPr lang="de-CH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de-CH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de-CH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sub>
                    </m:sSub>
                  </m:oMath>
                </a14:m>
                <a:endParaRPr lang="de-CH" b="0" dirty="0"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de-CH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de-CH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de-CH" dirty="0"/>
                  <a:t> Repetitionsrate (#Pulse pro Zeit)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de-CH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de-CH" dirty="0"/>
                  <a:t>: Pulsenergie</a:t>
                </a:r>
              </a:p>
            </p:txBody>
          </p:sp>
        </mc:Choice>
        <mc:Fallback xmlns="">
          <p:sp>
            <p:nvSpPr>
              <p:cNvPr id="6" name="Inhaltsplatzhalt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5"/>
              </p:nvPr>
            </p:nvSpPr>
            <p:spPr>
              <a:blipFill rotWithShape="0">
                <a:blip r:embed="rId3"/>
                <a:stretch>
                  <a:fillRect l="-2104" r="-1440"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Grafi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1861200"/>
            <a:ext cx="5512486" cy="152640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000" y="1861200"/>
            <a:ext cx="5512486" cy="1526400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000" y="1861200"/>
            <a:ext cx="5512486" cy="15264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0000" y="1861200"/>
            <a:ext cx="5512486" cy="1526400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0000" y="1861200"/>
            <a:ext cx="5512486" cy="1526400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0000" y="1861200"/>
            <a:ext cx="5512486" cy="1526400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0000" y="1861200"/>
            <a:ext cx="5512486" cy="1526400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0000" y="1861200"/>
            <a:ext cx="5512486" cy="1526400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0000" y="1861200"/>
            <a:ext cx="5512486" cy="1526400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0000" y="1861200"/>
            <a:ext cx="5512486" cy="1526400"/>
          </a:xfrm>
          <a:prstGeom prst="rect">
            <a:avLst/>
          </a:prstGeom>
        </p:spPr>
      </p:pic>
      <p:pic>
        <p:nvPicPr>
          <p:cNvPr id="18" name="Grafik 1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0000" y="1861200"/>
            <a:ext cx="5512486" cy="1526400"/>
          </a:xfrm>
          <a:prstGeom prst="rect">
            <a:avLst/>
          </a:prstGeom>
        </p:spPr>
      </p:pic>
      <p:pic>
        <p:nvPicPr>
          <p:cNvPr id="19" name="Grafik 1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0000" y="1861200"/>
            <a:ext cx="5512486" cy="15264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1861200"/>
            <a:ext cx="552338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1861200"/>
            <a:ext cx="552338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1861200"/>
            <a:ext cx="552338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1861200"/>
            <a:ext cx="552338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1861200"/>
            <a:ext cx="552338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1861200"/>
            <a:ext cx="552338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1861200"/>
            <a:ext cx="552338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1861200"/>
            <a:ext cx="552338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1861200"/>
            <a:ext cx="552338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1861200"/>
            <a:ext cx="552338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1861200"/>
            <a:ext cx="552338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1861200"/>
            <a:ext cx="552338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1861200"/>
            <a:ext cx="552338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hteck 4"/>
          <p:cNvSpPr/>
          <p:nvPr/>
        </p:nvSpPr>
        <p:spPr>
          <a:xfrm>
            <a:off x="7555832" y="1332000"/>
            <a:ext cx="356134" cy="458299"/>
          </a:xfrm>
          <a:prstGeom prst="rect">
            <a:avLst/>
          </a:prstGeom>
          <a:solidFill>
            <a:srgbClr val="C00000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10270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"/>
                            </p:stCondLst>
                            <p:childTnLst>
                              <p:par>
                                <p:cTn id="19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"/>
                            </p:stCondLst>
                            <p:childTnLst>
                              <p:par>
                                <p:cTn id="2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00"/>
                            </p:stCondLst>
                            <p:childTnLst>
                              <p:par>
                                <p:cTn id="3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400"/>
                            </p:stCondLst>
                            <p:childTnLst>
                              <p:par>
                                <p:cTn id="49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600"/>
                            </p:stCondLst>
                            <p:childTnLst>
                              <p:par>
                                <p:cTn id="5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800"/>
                            </p:stCondLst>
                            <p:childTnLst>
                              <p:par>
                                <p:cTn id="59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200"/>
                            </p:stCondLst>
                            <p:childTnLst>
                              <p:par>
                                <p:cTn id="69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40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600"/>
                            </p:stCondLst>
                            <p:childTnLst>
                              <p:par>
                                <p:cTn id="79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800"/>
                            </p:stCondLst>
                            <p:childTnLst>
                              <p:par>
                                <p:cTn id="8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000"/>
                            </p:stCondLst>
                            <p:childTnLst>
                              <p:par>
                                <p:cTn id="89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200"/>
                            </p:stCondLst>
                            <p:childTnLst>
                              <p:par>
                                <p:cTn id="9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400"/>
                            </p:stCondLst>
                            <p:childTnLst>
                              <p:par>
                                <p:cTn id="99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600"/>
                            </p:stCondLst>
                            <p:childTnLst>
                              <p:par>
                                <p:cTn id="10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800"/>
                            </p:stCondLst>
                            <p:childTnLst>
                              <p:par>
                                <p:cTn id="109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1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200"/>
                            </p:stCondLst>
                            <p:childTnLst>
                              <p:par>
                                <p:cTn id="119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4400"/>
                            </p:stCondLst>
                            <p:childTnLst>
                              <p:par>
                                <p:cTn id="12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4600"/>
                            </p:stCondLst>
                            <p:childTnLst>
                              <p:par>
                                <p:cTn id="129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Skalierung über mittlere Leistung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Textplatzhalter 3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endParaRPr lang="de-CH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Inhaltsplatzhalter 5"/>
              <p:cNvSpPr>
                <a:spLocks noGrp="1"/>
              </p:cNvSpPr>
              <p:nvPr>
                <p:ph sz="half" idx="15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e-CH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de-CH" i="1">
                            <a:latin typeface="Cambria Math" panose="02040503050406030204" pitchFamily="18" charset="0"/>
                          </a:rPr>
                          <m:t>𝑎𝑣</m:t>
                        </m:r>
                      </m:sub>
                    </m:sSub>
                    <m:r>
                      <a:rPr lang="de-CH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de-CH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de-CH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de-CH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de-CH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sub>
                    </m:sSub>
                  </m:oMath>
                </a14:m>
                <a:endParaRPr lang="de-CH" dirty="0"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de-CH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de-CH" i="1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de-CH" dirty="0"/>
                  <a:t> Repetitionsrate (#Pulse pro Zeit)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de-CH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de-CH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de-CH" dirty="0"/>
                  <a:t>: Pulsenergie</a:t>
                </a:r>
              </a:p>
              <a:p>
                <a:endParaRPr lang="de-CH" dirty="0"/>
              </a:p>
              <a:p>
                <a:r>
                  <a:rPr lang="de-CH" dirty="0"/>
                  <a:t>Ist beides möglich?</a:t>
                </a:r>
              </a:p>
              <a:p>
                <a:r>
                  <a:rPr lang="de-CH" dirty="0"/>
                  <a:t>Gibt es Unterschiede?</a:t>
                </a:r>
              </a:p>
            </p:txBody>
          </p:sp>
        </mc:Choice>
        <mc:Fallback xmlns="">
          <p:sp>
            <p:nvSpPr>
              <p:cNvPr id="6" name="Inhaltsplatzhalt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5"/>
              </p:nvPr>
            </p:nvSpPr>
            <p:spPr>
              <a:blipFill rotWithShape="0">
                <a:blip r:embed="rId2"/>
                <a:stretch>
                  <a:fillRect l="-2104" r="-1440"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1" y="1861200"/>
            <a:ext cx="552338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3672000"/>
            <a:ext cx="5547877" cy="152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3672000"/>
            <a:ext cx="552338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3672000"/>
            <a:ext cx="552338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3672000"/>
            <a:ext cx="552338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3672000"/>
            <a:ext cx="552338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3672000"/>
            <a:ext cx="552338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3672000"/>
            <a:ext cx="552419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3672000"/>
            <a:ext cx="552338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3672000"/>
            <a:ext cx="552338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3672000"/>
            <a:ext cx="552338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3672000"/>
            <a:ext cx="552338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3672000"/>
            <a:ext cx="552419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3672000"/>
            <a:ext cx="552338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3672000"/>
            <a:ext cx="552338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3672000"/>
            <a:ext cx="552338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1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3672000"/>
            <a:ext cx="552500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3672000"/>
            <a:ext cx="552338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3672000"/>
            <a:ext cx="552419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3672000"/>
            <a:ext cx="552338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3672000"/>
            <a:ext cx="552419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3672000"/>
            <a:ext cx="552338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3672000"/>
            <a:ext cx="552419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6" name="Picture 22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3672000"/>
            <a:ext cx="552419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7" name="Picture 23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3672000"/>
            <a:ext cx="552338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8" name="Picture 24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3672000"/>
            <a:ext cx="552338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Rechteck 31"/>
          <p:cNvSpPr/>
          <p:nvPr/>
        </p:nvSpPr>
        <p:spPr>
          <a:xfrm>
            <a:off x="7103445" y="1332000"/>
            <a:ext cx="356134" cy="458299"/>
          </a:xfrm>
          <a:prstGeom prst="rect">
            <a:avLst/>
          </a:prstGeom>
          <a:solidFill>
            <a:srgbClr val="C00000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35649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4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6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8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2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4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60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8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0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2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40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half" idx="1"/>
          </p:nvPr>
        </p:nvSpPr>
        <p:spPr>
          <a:xfrm>
            <a:off x="3984978" y="4541808"/>
            <a:ext cx="7461603" cy="1374957"/>
          </a:xfrm>
        </p:spPr>
        <p:txBody>
          <a:bodyPr/>
          <a:lstStyle/>
          <a:p>
            <a:r>
              <a:rPr lang="de-CH" sz="2400" dirty="0"/>
              <a:t>Etwas Prozessverständnis könnte hilfreich sein</a:t>
            </a:r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Hammer und Nagel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910" y="2091430"/>
            <a:ext cx="2880000" cy="1472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17" descr="Nail alon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6320" y="3335825"/>
            <a:ext cx="1524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910" y="2091428"/>
            <a:ext cx="2880000" cy="1472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00000">
            <a:off x="730910" y="2091429"/>
            <a:ext cx="2880000" cy="1472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7" descr="Nail alon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5830" y="3840687"/>
            <a:ext cx="1524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4820" y="2418602"/>
            <a:ext cx="2520000" cy="1091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11" descr="Nail alon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261" y="3386992"/>
            <a:ext cx="1524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00000">
            <a:off x="5104820" y="2409074"/>
            <a:ext cx="2520000" cy="1091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705" y="2409074"/>
            <a:ext cx="2520000" cy="1091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363" y="2671005"/>
            <a:ext cx="2520000" cy="1091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4" descr="Nail alon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9101" y="3645426"/>
            <a:ext cx="1524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00000">
            <a:off x="5157363" y="2671005"/>
            <a:ext cx="2520000" cy="1091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777" y="2657667"/>
            <a:ext cx="2520000" cy="1091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4" descr="Nail alon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2417" y="3854976"/>
            <a:ext cx="1524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4124" y="2781672"/>
            <a:ext cx="2160000" cy="753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4" descr="Nail alon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57560" y="3381587"/>
            <a:ext cx="1524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00000">
            <a:off x="9504124" y="2785327"/>
            <a:ext cx="2160000" cy="753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4124" y="2815962"/>
            <a:ext cx="2160000" cy="753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4" descr="Nail alon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73748" y="3428772"/>
            <a:ext cx="1524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00000">
            <a:off x="9504124" y="2815962"/>
            <a:ext cx="2160000" cy="753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4124" y="2890693"/>
            <a:ext cx="2160000" cy="753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4" descr="Nail alon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73748" y="3518787"/>
            <a:ext cx="1524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00000">
            <a:off x="9504124" y="2888704"/>
            <a:ext cx="2160000" cy="753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4124" y="3015404"/>
            <a:ext cx="2160000" cy="753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4" descr="Nail alon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50888" y="3660194"/>
            <a:ext cx="1524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00000">
            <a:off x="9504124" y="3015404"/>
            <a:ext cx="2160000" cy="753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7422" y="3238075"/>
            <a:ext cx="2160000" cy="753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4" descr="Nail alon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74184" y="3848957"/>
            <a:ext cx="1524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ectangle 18"/>
          <p:cNvSpPr>
            <a:spLocks noChangeArrowheads="1"/>
          </p:cNvSpPr>
          <p:nvPr/>
        </p:nvSpPr>
        <p:spPr bwMode="auto">
          <a:xfrm>
            <a:off x="457199" y="3933676"/>
            <a:ext cx="11249025" cy="504825"/>
          </a:xfrm>
          <a:prstGeom prst="rect">
            <a:avLst/>
          </a:prstGeom>
          <a:solidFill>
            <a:srgbClr val="99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pic>
        <p:nvPicPr>
          <p:cNvPr id="34" name="Picture 7" descr="Hammer_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4540102"/>
            <a:ext cx="2109824" cy="175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1720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Rot by="2700000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15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600"/>
                            </p:stCondLst>
                            <p:childTnLst>
                              <p:par>
                                <p:cTn id="23" presetID="42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29E-6 1.48148E-6 L -3.329E-6 0.07153 " pathEditMode="relative" rAng="0" ptsTypes="AA">
                                      <p:cBhvr>
                                        <p:cTn id="24" dur="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5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5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43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00"/>
                            </p:stCondLst>
                            <p:childTnLst>
                              <p:par>
                                <p:cTn id="4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10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00"/>
                            </p:stCondLst>
                            <p:childTnLst>
                              <p:par>
                                <p:cTn id="51" presetID="42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7295E-6 2.96296E-6 L 3.17295E-6 0.03912 " pathEditMode="relative" rAng="0" ptsTypes="AA">
                                      <p:cBhvr>
                                        <p:cTn id="52" dur="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150"/>
                            </p:stCondLst>
                            <p:childTnLst>
                              <p:par>
                                <p:cTn id="5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15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150"/>
                            </p:stCondLst>
                            <p:childTnLst>
                              <p:par>
                                <p:cTn id="6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150"/>
                            </p:stCondLst>
                            <p:childTnLst>
                              <p:par>
                                <p:cTn id="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150"/>
                            </p:stCondLst>
                            <p:childTnLst>
                              <p:par>
                                <p:cTn id="66" presetID="8" presetClass="emph" presetSubtype="0" accel="2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150"/>
                            </p:stCondLst>
                            <p:childTnLst>
                              <p:par>
                                <p:cTn id="6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150"/>
                            </p:stCondLst>
                            <p:childTnLst>
                              <p:par>
                                <p:cTn id="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150"/>
                            </p:stCondLst>
                            <p:childTnLst>
                              <p:par>
                                <p:cTn id="7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76" dur="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200"/>
                            </p:stCondLst>
                            <p:childTnLst>
                              <p:par>
                                <p:cTn id="7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200"/>
                            </p:stCondLst>
                            <p:childTnLst>
                              <p:par>
                                <p:cTn id="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200"/>
                            </p:stCondLst>
                            <p:childTnLst>
                              <p:par>
                                <p:cTn id="84" presetID="42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4161E-6 3.7037E-7 L 2.04161E-6 0.03333 " pathEditMode="relative" rAng="0" ptsTypes="AA">
                                      <p:cBhvr>
                                        <p:cTn id="85" dur="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250"/>
                            </p:stCondLst>
                            <p:childTnLst>
                              <p:par>
                                <p:cTn id="8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250"/>
                            </p:stCondLst>
                            <p:childTnLst>
                              <p:par>
                                <p:cTn id="9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9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104" dur="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50"/>
                            </p:stCondLst>
                            <p:childTnLst>
                              <p:par>
                                <p:cTn id="10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50"/>
                            </p:stCondLst>
                            <p:childTnLst>
                              <p:par>
                                <p:cTn id="10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50"/>
                            </p:stCondLst>
                            <p:childTnLst>
                              <p:par>
                                <p:cTn id="11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50"/>
                            </p:stCondLst>
                            <p:childTnLst>
                              <p:par>
                                <p:cTn id="1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50"/>
                            </p:stCondLst>
                            <p:childTnLst>
                              <p:par>
                                <p:cTn id="11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050"/>
                            </p:stCondLst>
                            <p:childTnLst>
                              <p:par>
                                <p:cTn id="1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2050"/>
                            </p:stCondLst>
                            <p:childTnLst>
                              <p:par>
                                <p:cTn id="1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050"/>
                            </p:stCondLst>
                            <p:childTnLst>
                              <p:par>
                                <p:cTn id="12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128" dur="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100"/>
                            </p:stCondLst>
                            <p:childTnLst>
                              <p:par>
                                <p:cTn id="13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100"/>
                            </p:stCondLst>
                            <p:childTnLst>
                              <p:par>
                                <p:cTn id="1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100"/>
                            </p:stCondLst>
                            <p:childTnLst>
                              <p:par>
                                <p:cTn id="13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100"/>
                            </p:stCondLst>
                            <p:childTnLst>
                              <p:par>
                                <p:cTn id="1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100"/>
                            </p:stCondLst>
                            <p:childTnLst>
                              <p:par>
                                <p:cTn id="14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3100"/>
                            </p:stCondLst>
                            <p:childTnLst>
                              <p:par>
                                <p:cTn id="14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3100"/>
                            </p:stCondLst>
                            <p:childTnLst>
                              <p:par>
                                <p:cTn id="1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3100"/>
                            </p:stCondLst>
                            <p:childTnLst>
                              <p:par>
                                <p:cTn id="15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152" dur="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3150"/>
                            </p:stCondLst>
                            <p:childTnLst>
                              <p:par>
                                <p:cTn id="15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3150"/>
                            </p:stCondLst>
                            <p:childTnLst>
                              <p:par>
                                <p:cTn id="1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3150"/>
                            </p:stCondLst>
                            <p:childTnLst>
                              <p:par>
                                <p:cTn id="16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3150"/>
                            </p:stCondLst>
                            <p:childTnLst>
                              <p:par>
                                <p:cTn id="1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3150"/>
                            </p:stCondLst>
                            <p:childTnLst>
                              <p:par>
                                <p:cTn id="16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6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4150"/>
                            </p:stCondLst>
                            <p:childTnLst>
                              <p:par>
                                <p:cTn id="16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4150"/>
                            </p:stCondLst>
                            <p:childTnLst>
                              <p:par>
                                <p:cTn id="1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4150"/>
                            </p:stCondLst>
                            <p:childTnLst>
                              <p:par>
                                <p:cTn id="17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176" dur="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4200"/>
                            </p:stCondLst>
                            <p:childTnLst>
                              <p:par>
                                <p:cTn id="17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4200"/>
                            </p:stCondLst>
                            <p:childTnLst>
                              <p:par>
                                <p:cTn id="1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4200"/>
                            </p:stCondLst>
                            <p:childTnLst>
                              <p:par>
                                <p:cTn id="18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Skalierung über mittlere Leistung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Textplatzhalter 3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endParaRPr lang="de-CH"/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sz="half" idx="13"/>
          </p:nvPr>
        </p:nvPicPr>
        <p:blipFill>
          <a:blip r:embed="rId2"/>
          <a:stretch>
            <a:fillRect/>
          </a:stretch>
        </p:blipFill>
        <p:spPr>
          <a:xfrm>
            <a:off x="450000" y="1861200"/>
            <a:ext cx="5512489" cy="1526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Inhaltsplatzhalter 5"/>
              <p:cNvSpPr>
                <a:spLocks noGrp="1"/>
              </p:cNvSpPr>
              <p:nvPr>
                <p:ph sz="half" idx="15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e-CH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𝑎𝑣</m:t>
                        </m:r>
                      </m:sub>
                    </m:sSub>
                    <m:r>
                      <a:rPr lang="de-CH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de-CH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de-CH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sub>
                    </m:sSub>
                  </m:oMath>
                </a14:m>
                <a:endParaRPr lang="de-CH" b="0" dirty="0"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de-CH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de-CH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de-CH" dirty="0"/>
                  <a:t> Repetitionsrate (#Pulse pro Zeit)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de-CH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de-CH" dirty="0"/>
                  <a:t>: Pulsenergie</a:t>
                </a:r>
              </a:p>
            </p:txBody>
          </p:sp>
        </mc:Choice>
        <mc:Fallback xmlns="">
          <p:sp>
            <p:nvSpPr>
              <p:cNvPr id="6" name="Inhaltsplatzhalt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5"/>
              </p:nvPr>
            </p:nvSpPr>
            <p:spPr>
              <a:blipFill rotWithShape="0">
                <a:blip r:embed="rId3"/>
                <a:stretch>
                  <a:fillRect l="-2104" r="-1440"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Grafi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1861200"/>
            <a:ext cx="5512486" cy="152640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000" y="1861200"/>
            <a:ext cx="5512486" cy="1526400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000" y="1861200"/>
            <a:ext cx="5512486" cy="15264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0000" y="1861200"/>
            <a:ext cx="5512486" cy="1526400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0000" y="1861200"/>
            <a:ext cx="5512486" cy="1526400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0000" y="1861200"/>
            <a:ext cx="5512486" cy="1526400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0000" y="1861200"/>
            <a:ext cx="5512486" cy="1526400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0000" y="1861200"/>
            <a:ext cx="5512486" cy="1526400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0000" y="1861200"/>
            <a:ext cx="5512486" cy="1526400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0000" y="1861200"/>
            <a:ext cx="5512486" cy="1526400"/>
          </a:xfrm>
          <a:prstGeom prst="rect">
            <a:avLst/>
          </a:prstGeom>
        </p:spPr>
      </p:pic>
      <p:pic>
        <p:nvPicPr>
          <p:cNvPr id="18" name="Grafik 1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0000" y="1861200"/>
            <a:ext cx="5512486" cy="1526400"/>
          </a:xfrm>
          <a:prstGeom prst="rect">
            <a:avLst/>
          </a:prstGeom>
        </p:spPr>
      </p:pic>
      <p:pic>
        <p:nvPicPr>
          <p:cNvPr id="19" name="Grafik 1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0000" y="1861200"/>
            <a:ext cx="5512486" cy="15264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1861200"/>
            <a:ext cx="552338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1861200"/>
            <a:ext cx="552338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1861200"/>
            <a:ext cx="552338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1861200"/>
            <a:ext cx="552338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1861200"/>
            <a:ext cx="552338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1861200"/>
            <a:ext cx="552338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1861200"/>
            <a:ext cx="552338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1861200"/>
            <a:ext cx="552338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1861200"/>
            <a:ext cx="552338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1861200"/>
            <a:ext cx="552338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1861200"/>
            <a:ext cx="552338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1861200"/>
            <a:ext cx="552338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0" y="1861200"/>
            <a:ext cx="5523382" cy="152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hteck 4"/>
          <p:cNvSpPr/>
          <p:nvPr/>
        </p:nvSpPr>
        <p:spPr>
          <a:xfrm>
            <a:off x="7555832" y="1332000"/>
            <a:ext cx="356134" cy="458299"/>
          </a:xfrm>
          <a:prstGeom prst="rect">
            <a:avLst/>
          </a:prstGeom>
          <a:solidFill>
            <a:srgbClr val="C00000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53570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"/>
                            </p:stCondLst>
                            <p:childTnLst>
                              <p:par>
                                <p:cTn id="19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"/>
                            </p:stCondLst>
                            <p:childTnLst>
                              <p:par>
                                <p:cTn id="2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00"/>
                            </p:stCondLst>
                            <p:childTnLst>
                              <p:par>
                                <p:cTn id="3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400"/>
                            </p:stCondLst>
                            <p:childTnLst>
                              <p:par>
                                <p:cTn id="49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600"/>
                            </p:stCondLst>
                            <p:childTnLst>
                              <p:par>
                                <p:cTn id="5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800"/>
                            </p:stCondLst>
                            <p:childTnLst>
                              <p:par>
                                <p:cTn id="59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200"/>
                            </p:stCondLst>
                            <p:childTnLst>
                              <p:par>
                                <p:cTn id="69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40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600"/>
                            </p:stCondLst>
                            <p:childTnLst>
                              <p:par>
                                <p:cTn id="79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800"/>
                            </p:stCondLst>
                            <p:childTnLst>
                              <p:par>
                                <p:cTn id="8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000"/>
                            </p:stCondLst>
                            <p:childTnLst>
                              <p:par>
                                <p:cTn id="89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200"/>
                            </p:stCondLst>
                            <p:childTnLst>
                              <p:par>
                                <p:cTn id="9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400"/>
                            </p:stCondLst>
                            <p:childTnLst>
                              <p:par>
                                <p:cTn id="99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600"/>
                            </p:stCondLst>
                            <p:childTnLst>
                              <p:par>
                                <p:cTn id="10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800"/>
                            </p:stCondLst>
                            <p:childTnLst>
                              <p:par>
                                <p:cTn id="109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1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200"/>
                            </p:stCondLst>
                            <p:childTnLst>
                              <p:par>
                                <p:cTn id="119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4400"/>
                            </p:stCondLst>
                            <p:childTnLst>
                              <p:par>
                                <p:cTn id="12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4600"/>
                            </p:stCondLst>
                            <p:childTnLst>
                              <p:par>
                                <p:cTn id="129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Beispiel: Silber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Inhaltsplatzhalter 4"/>
              <p:cNvSpPr>
                <a:spLocks noGrp="1"/>
              </p:cNvSpPr>
              <p:nvPr>
                <p:ph sz="half" idx="13"/>
              </p:nvPr>
            </p:nvSpPr>
            <p:spPr>
              <a:xfrm>
                <a:off x="450851" y="1332000"/>
                <a:ext cx="5508000" cy="4787814"/>
              </a:xfrm>
            </p:spPr>
            <p:txBody>
              <a:bodyPr/>
              <a:lstStyle/>
              <a:p>
                <a:r>
                  <a:rPr lang="de-CH" dirty="0"/>
                  <a:t>Abtragen von 2x2 mm Quadraten bei verschiedenen mittleren Leistungen</a:t>
                </a:r>
              </a:p>
              <a:p>
                <a:r>
                  <a:rPr lang="de-CH" dirty="0"/>
                  <a:t>Der Anstieg der </a:t>
                </a:r>
                <a:r>
                  <a:rPr lang="de-CH" dirty="0" err="1"/>
                  <a:t>Abtragsrate</a:t>
                </a:r>
                <a:r>
                  <a:rPr lang="de-CH" dirty="0"/>
                  <a:t> ist nicht linear</a:t>
                </a:r>
              </a:p>
              <a:p>
                <a:r>
                  <a:rPr lang="de-CH" dirty="0"/>
                  <a:t>Die spezifische </a:t>
                </a:r>
                <a:r>
                  <a:rPr lang="de-CH" dirty="0" err="1"/>
                  <a:t>Abtragsrate</a:t>
                </a:r>
                <a:r>
                  <a:rPr lang="de-CH" dirty="0"/>
                  <a:t> (Effizienz) ist gegeben durch</a:t>
                </a:r>
                <a:br>
                  <a:rPr lang="de-CH" dirty="0"/>
                </a:br>
                <a:br>
                  <a:rPr lang="de-CH" dirty="0"/>
                </a:br>
                <a14:m>
                  <m:oMath xmlns:m="http://schemas.openxmlformats.org/officeDocument/2006/math">
                    <m:f>
                      <m:fPr>
                        <m:ctrlPr>
                          <a:rPr lang="de-CH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CH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de-CH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b>
                          <m:sSubPr>
                            <m:ctrlPr>
                              <a:rPr lang="de-CH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de-CH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𝑎𝑣</m:t>
                            </m:r>
                          </m:sub>
                        </m:sSub>
                      </m:den>
                    </m:f>
                  </m:oMath>
                </a14:m>
                <a:endParaRPr lang="de-CH" dirty="0"/>
              </a:p>
              <a:p>
                <a:r>
                  <a:rPr lang="de-CH" dirty="0"/>
                  <a:t>und zeigt einen Maximalen Wert bei einer bestimmten Leistung d.h. Pulsenergie</a:t>
                </a:r>
              </a:p>
            </p:txBody>
          </p:sp>
        </mc:Choice>
        <mc:Fallback xmlns="">
          <p:sp>
            <p:nvSpPr>
              <p:cNvPr id="5" name="Inhaltsplatzhalt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3"/>
              </p:nvPr>
            </p:nvSpPr>
            <p:spPr>
              <a:xfrm>
                <a:off x="450851" y="1332000"/>
                <a:ext cx="5508000" cy="4787814"/>
              </a:xfrm>
              <a:blipFill rotWithShape="0">
                <a:blip r:embed="rId2"/>
                <a:stretch>
                  <a:fillRect l="-2102" t="-892" r="-3429"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nhaltsplatzhalter 7"/>
          <p:cNvPicPr>
            <a:picLocks noGrp="1" noChangeAspect="1"/>
          </p:cNvPicPr>
          <p:nvPr>
            <p:ph sz="half" idx="15"/>
          </p:nvPr>
        </p:nvPicPr>
        <p:blipFill>
          <a:blip r:embed="rId3"/>
          <a:stretch>
            <a:fillRect/>
          </a:stretch>
        </p:blipFill>
        <p:spPr>
          <a:xfrm>
            <a:off x="6343845" y="1733304"/>
            <a:ext cx="5219311" cy="398511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5369" y="1731780"/>
            <a:ext cx="5217787" cy="3986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157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Beispiel: Silber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half" idx="13"/>
          </p:nvPr>
        </p:nvSpPr>
        <p:spPr>
          <a:xfrm>
            <a:off x="450851" y="1332000"/>
            <a:ext cx="5508000" cy="4787814"/>
          </a:xfrm>
        </p:spPr>
        <p:txBody>
          <a:bodyPr/>
          <a:lstStyle/>
          <a:p>
            <a:r>
              <a:rPr lang="de-CH" dirty="0"/>
              <a:t>Die spez. </a:t>
            </a:r>
            <a:r>
              <a:rPr lang="de-CH" dirty="0" err="1"/>
              <a:t>Abtragsrate</a:t>
            </a:r>
            <a:r>
              <a:rPr lang="de-CH" dirty="0"/>
              <a:t> zeigt einen Maximalen Wert bei einer bestimmten Leistung d.h. Pulsenergie oder </a:t>
            </a:r>
            <a:r>
              <a:rPr lang="de-CH" dirty="0" err="1"/>
              <a:t>Fluenz</a:t>
            </a:r>
            <a:r>
              <a:rPr lang="de-CH" dirty="0"/>
              <a:t> (Pulsenergie pro Fläche)</a:t>
            </a:r>
          </a:p>
          <a:p>
            <a:r>
              <a:rPr lang="de-CH" dirty="0"/>
              <a:t>Für einen Gauss-Strahl folgt:</a:t>
            </a:r>
          </a:p>
          <a:p>
            <a:endParaRPr lang="de-CH" dirty="0"/>
          </a:p>
          <a:p>
            <a:endParaRPr lang="de-CH" dirty="0"/>
          </a:p>
          <a:p>
            <a:pPr lvl="1"/>
            <a:r>
              <a:rPr lang="en-US" i="1" dirty="0" err="1">
                <a:latin typeface="Symbol" pitchFamily="18" charset="2"/>
              </a:rPr>
              <a:t>f</a:t>
            </a:r>
            <a:r>
              <a:rPr lang="en-US" i="1" baseline="-25000" dirty="0" err="1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dirty="0"/>
              <a:t>: Threshold </a:t>
            </a:r>
            <a:r>
              <a:rPr lang="en-US" dirty="0" err="1"/>
              <a:t>fluence</a:t>
            </a:r>
            <a:endParaRPr lang="en-US" dirty="0"/>
          </a:p>
          <a:p>
            <a:pPr lvl="1"/>
            <a:r>
              <a:rPr lang="en-US" i="1" dirty="0">
                <a:latin typeface="Symbol" pitchFamily="18" charset="2"/>
              </a:rPr>
              <a:t>d  </a:t>
            </a:r>
            <a:r>
              <a:rPr lang="en-US" dirty="0"/>
              <a:t>: Energy penetration depth</a:t>
            </a:r>
          </a:p>
          <a:p>
            <a:pPr lvl="1"/>
            <a:r>
              <a:rPr lang="en-US" i="1" dirty="0">
                <a:latin typeface="Symbol" panose="05050102010706020507" pitchFamily="18" charset="2"/>
              </a:rPr>
              <a:t>f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dirty="0"/>
              <a:t>: Peak </a:t>
            </a:r>
            <a:r>
              <a:rPr lang="en-US" dirty="0" err="1"/>
              <a:t>fluence</a:t>
            </a:r>
            <a:endParaRPr lang="de-CH" dirty="0"/>
          </a:p>
        </p:txBody>
      </p:sp>
      <p:pic>
        <p:nvPicPr>
          <p:cNvPr id="10" name="Inhaltsplatzhalter 9"/>
          <p:cNvPicPr>
            <a:picLocks noGrp="1" noChangeAspect="1"/>
          </p:cNvPicPr>
          <p:nvPr>
            <p:ph sz="half" idx="15"/>
          </p:nvPr>
        </p:nvPicPr>
        <p:blipFill>
          <a:blip r:embed="rId3"/>
          <a:stretch>
            <a:fillRect/>
          </a:stretch>
        </p:blipFill>
        <p:spPr>
          <a:xfrm>
            <a:off x="6346800" y="1731600"/>
            <a:ext cx="5217787" cy="3986641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6800" y="1731600"/>
            <a:ext cx="5219311" cy="3985117"/>
          </a:xfrm>
          <a:prstGeom prst="rect">
            <a:avLst/>
          </a:prstGeom>
        </p:spPr>
      </p:pic>
      <p:graphicFrame>
        <p:nvGraphicFramePr>
          <p:cNvPr id="11" name="Objek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3062567"/>
              </p:ext>
            </p:extLst>
          </p:nvPr>
        </p:nvGraphicFramePr>
        <p:xfrm>
          <a:off x="753644" y="3202393"/>
          <a:ext cx="2191997" cy="8007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4" name="Equation" r:id="rId5" imgW="1320480" imgH="482400" progId="Equation.3">
                  <p:embed/>
                </p:oleObj>
              </mc:Choice>
              <mc:Fallback>
                <p:oleObj name="Equation" r:id="rId5" imgW="132048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3644" y="3202393"/>
                        <a:ext cx="2191997" cy="8007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Grafik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46800" y="1730076"/>
            <a:ext cx="5219311" cy="3986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370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Abtrag bei verschiedenen Metallen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platzhalt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CH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de-CH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de-CH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acc>
                                    <m:accPr>
                                      <m:chr m:val="̇"/>
                                      <m:ctrlPr>
                                        <a:rPr lang="de-CH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de-CH" sz="1400" i="1">
                                          <a:latin typeface="Cambria Math"/>
                                        </a:rPr>
                                        <m:t>𝑉</m:t>
                                      </m:r>
                                    </m:e>
                                  </m:acc>
                                </m:num>
                                <m:den>
                                  <m:sSub>
                                    <m:sSubPr>
                                      <m:ctrlPr>
                                        <a:rPr lang="de-CH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e-CH" sz="1400" i="1">
                                          <a:latin typeface="Cambria Math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de-CH" sz="1400" i="1">
                                          <a:latin typeface="Cambria Math"/>
                                        </a:rPr>
                                        <m:t>𝑎𝑣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de-CH" sz="1400" i="1">
                              <a:latin typeface="Cambria Math"/>
                            </a:rPr>
                            <m:t>𝑚𝑎𝑥</m:t>
                          </m:r>
                        </m:sub>
                      </m:sSub>
                      <m:r>
                        <a:rPr lang="de-CH" sz="1400" i="1">
                          <a:latin typeface="Cambria Math"/>
                        </a:rPr>
                        <m:t>=0.2</m:t>
                      </m:r>
                      <m:r>
                        <a:rPr lang="de-CH" sz="1400" i="1">
                          <a:latin typeface="Cambria Math" panose="02040503050406030204" pitchFamily="18" charset="0"/>
                        </a:rPr>
                        <m:t>32</m:t>
                      </m:r>
                      <m:r>
                        <a:rPr lang="de-CH" sz="1400" i="1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de-CH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de-CH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CH" sz="1400" i="1">
                                  <a:latin typeface="Cambria Math"/>
                                </a:rPr>
                                <m:t>𝑚𝑚</m:t>
                              </m:r>
                            </m:e>
                            <m:sup>
                              <m:r>
                                <a:rPr lang="de-CH" sz="1400" i="1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de-CH" sz="1400" i="1">
                              <a:latin typeface="Cambria Math"/>
                            </a:rPr>
                            <m:t>𝑚𝑖𝑛</m:t>
                          </m:r>
                          <m:r>
                            <a:rPr lang="de-CH" sz="14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de-CH" sz="1400" i="1">
                              <a:latin typeface="Cambria Math"/>
                              <a:ea typeface="Cambria Math"/>
                            </a:rPr>
                            <m:t>𝑊</m:t>
                          </m:r>
                        </m:den>
                      </m:f>
                      <m:r>
                        <a:rPr lang="de-CH" sz="1400" i="1">
                          <a:latin typeface="Cambria Math"/>
                        </a:rPr>
                        <m:t>=3</m:t>
                      </m:r>
                      <m:r>
                        <a:rPr lang="de-CH" sz="1400" i="1">
                          <a:latin typeface="Cambria Math" panose="02040503050406030204" pitchFamily="18" charset="0"/>
                        </a:rPr>
                        <m:t>.86</m:t>
                      </m:r>
                      <m:r>
                        <a:rPr lang="de-CH" sz="1400" i="1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de-CH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de-CH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CH" sz="1400" i="1"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  <m:r>
                                <a:rPr lang="de-CH" sz="1400" i="1">
                                  <a:latin typeface="Cambria Math"/>
                                  <a:ea typeface="Cambria Math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de-CH" sz="1400" i="1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de-CH" sz="1400" i="1">
                              <a:latin typeface="Cambria Math"/>
                              <a:ea typeface="Cambria Math"/>
                            </a:rPr>
                            <m:t>𝜇</m:t>
                          </m:r>
                          <m:r>
                            <a:rPr lang="de-CH" sz="1400" i="1">
                              <a:latin typeface="Cambria Math"/>
                            </a:rPr>
                            <m:t>𝐽</m:t>
                          </m:r>
                        </m:den>
                      </m:f>
                    </m:oMath>
                  </m:oMathPara>
                </a14:m>
                <a:endParaRPr lang="de-CH" sz="1400" dirty="0"/>
              </a:p>
            </p:txBody>
          </p:sp>
        </mc:Choice>
        <mc:Fallback xmlns="">
          <p:sp>
            <p:nvSpPr>
              <p:cNvPr id="3" name="Text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platzhalter 3"/>
              <p:cNvSpPr>
                <a:spLocks noGrp="1"/>
              </p:cNvSpPr>
              <p:nvPr>
                <p:ph type="body" idx="18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CH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de-CH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de-CH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acc>
                                    <m:accPr>
                                      <m:chr m:val="̇"/>
                                      <m:ctrlPr>
                                        <a:rPr lang="de-CH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de-CH" sz="1400" i="1">
                                          <a:latin typeface="Cambria Math"/>
                                        </a:rPr>
                                        <m:t>𝑉</m:t>
                                      </m:r>
                                    </m:e>
                                  </m:acc>
                                </m:num>
                                <m:den>
                                  <m:sSub>
                                    <m:sSubPr>
                                      <m:ctrlPr>
                                        <a:rPr lang="de-CH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e-CH" sz="1400" i="1">
                                          <a:latin typeface="Cambria Math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de-CH" sz="1400" i="1">
                                          <a:latin typeface="Cambria Math"/>
                                        </a:rPr>
                                        <m:t>𝑎𝑣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de-CH" sz="1400" i="1">
                              <a:latin typeface="Cambria Math"/>
                            </a:rPr>
                            <m:t>𝑚𝑎𝑥</m:t>
                          </m:r>
                        </m:sub>
                      </m:sSub>
                      <m:r>
                        <a:rPr lang="de-CH" sz="1400" i="1">
                          <a:latin typeface="Cambria Math"/>
                        </a:rPr>
                        <m:t>=0.1</m:t>
                      </m:r>
                      <m:r>
                        <a:rPr lang="de-CH" sz="1400" i="1">
                          <a:latin typeface="Cambria Math" panose="02040503050406030204" pitchFamily="18" charset="0"/>
                        </a:rPr>
                        <m:t>33</m:t>
                      </m:r>
                      <m:r>
                        <a:rPr lang="de-CH" sz="1400" i="1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de-CH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de-CH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CH" sz="1400" i="1">
                                  <a:latin typeface="Cambria Math"/>
                                </a:rPr>
                                <m:t>𝑚𝑚</m:t>
                              </m:r>
                            </m:e>
                            <m:sup>
                              <m:r>
                                <a:rPr lang="de-CH" sz="1400" i="1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de-CH" sz="1400" i="1">
                              <a:latin typeface="Cambria Math"/>
                            </a:rPr>
                            <m:t>𝑚𝑖𝑛</m:t>
                          </m:r>
                          <m:r>
                            <a:rPr lang="de-CH" sz="14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de-CH" sz="1400" i="1">
                              <a:latin typeface="Cambria Math"/>
                              <a:ea typeface="Cambria Math"/>
                            </a:rPr>
                            <m:t>𝑊</m:t>
                          </m:r>
                        </m:den>
                      </m:f>
                      <m:r>
                        <a:rPr lang="de-CH" sz="1400" i="1">
                          <a:latin typeface="Cambria Math"/>
                        </a:rPr>
                        <m:t>=</m:t>
                      </m:r>
                      <m:r>
                        <a:rPr lang="de-CH" sz="1400" i="1">
                          <a:latin typeface="Cambria Math" panose="02040503050406030204" pitchFamily="18" charset="0"/>
                        </a:rPr>
                        <m:t>2.22</m:t>
                      </m:r>
                      <m:r>
                        <a:rPr lang="de-CH" sz="1400" i="1">
                          <a:latin typeface="Cambria Math"/>
                        </a:rPr>
                        <m:t>  </m:t>
                      </m:r>
                      <m:f>
                        <m:fPr>
                          <m:ctrlPr>
                            <a:rPr lang="de-CH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de-CH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CH" sz="1400" i="1"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  <m:r>
                                <a:rPr lang="de-CH" sz="1400" i="1">
                                  <a:latin typeface="Cambria Math"/>
                                  <a:ea typeface="Cambria Math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de-CH" sz="1400" i="1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de-CH" sz="1400" i="1">
                              <a:latin typeface="Cambria Math"/>
                              <a:ea typeface="Cambria Math"/>
                            </a:rPr>
                            <m:t>𝜇</m:t>
                          </m:r>
                          <m:r>
                            <a:rPr lang="de-CH" sz="1400" i="1">
                              <a:latin typeface="Cambria Math"/>
                            </a:rPr>
                            <m:t>𝐽</m:t>
                          </m:r>
                        </m:den>
                      </m:f>
                    </m:oMath>
                  </m:oMathPara>
                </a14:m>
                <a:endParaRPr lang="de-CH" sz="1400" dirty="0"/>
              </a:p>
            </p:txBody>
          </p:sp>
        </mc:Choice>
        <mc:Fallback xmlns="">
          <p:sp>
            <p:nvSpPr>
              <p:cNvPr id="4" name="Textplatzhalt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8"/>
              </p:nvPr>
            </p:nvSpPr>
            <p:spPr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Inhaltsplatzhalter 4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r>
              <a:rPr lang="de-CH" sz="1600" dirty="0"/>
              <a:t>Brass: </a:t>
            </a:r>
            <a:r>
              <a:rPr lang="de-CH" sz="1600" dirty="0" err="1">
                <a:latin typeface="Symbol" panose="05050102010706020507" pitchFamily="18" charset="2"/>
              </a:rPr>
              <a:t>Dt</a:t>
            </a:r>
            <a:r>
              <a:rPr lang="de-CH" sz="1600" dirty="0"/>
              <a:t> = 10 </a:t>
            </a:r>
            <a:r>
              <a:rPr lang="de-CH" sz="1600" dirty="0" err="1"/>
              <a:t>ps</a:t>
            </a:r>
            <a:r>
              <a:rPr lang="de-CH" sz="1600" dirty="0"/>
              <a:t>, w</a:t>
            </a:r>
            <a:r>
              <a:rPr lang="de-CH" sz="1600" baseline="-25000" dirty="0"/>
              <a:t>0</a:t>
            </a:r>
            <a:r>
              <a:rPr lang="de-CH" sz="1600" dirty="0"/>
              <a:t> = 16 µm</a:t>
            </a:r>
          </a:p>
          <a:p>
            <a:endParaRPr lang="de-CH" dirty="0"/>
          </a:p>
        </p:txBody>
      </p:sp>
      <p:sp>
        <p:nvSpPr>
          <p:cNvPr id="6" name="Inhaltsplatzhalter 5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r>
              <a:rPr lang="de-CH" sz="1600" dirty="0" err="1"/>
              <a:t>Copper</a:t>
            </a:r>
            <a:r>
              <a:rPr lang="de-CH" sz="1600" dirty="0"/>
              <a:t>: </a:t>
            </a:r>
            <a:r>
              <a:rPr lang="de-CH" sz="1600" dirty="0" err="1">
                <a:latin typeface="Symbol" panose="05050102010706020507" pitchFamily="18" charset="2"/>
              </a:rPr>
              <a:t>Dt</a:t>
            </a:r>
            <a:r>
              <a:rPr lang="de-CH" sz="1600" dirty="0"/>
              <a:t> = 10 </a:t>
            </a:r>
            <a:r>
              <a:rPr lang="de-CH" sz="1600" dirty="0" err="1"/>
              <a:t>ps</a:t>
            </a:r>
            <a:r>
              <a:rPr lang="de-CH" sz="1600" dirty="0"/>
              <a:t>, w</a:t>
            </a:r>
            <a:r>
              <a:rPr lang="de-CH" sz="1600" baseline="-25000" dirty="0"/>
              <a:t>0</a:t>
            </a:r>
            <a:r>
              <a:rPr lang="de-CH" sz="1600" dirty="0"/>
              <a:t> = 16 µm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half" idx="19"/>
          </p:nvPr>
        </p:nvSpPr>
        <p:spPr/>
        <p:txBody>
          <a:bodyPr/>
          <a:lstStyle/>
          <a:p>
            <a:r>
              <a:rPr lang="de-CH" sz="1600" dirty="0"/>
              <a:t>Gold: </a:t>
            </a:r>
            <a:r>
              <a:rPr lang="de-CH" sz="1600" dirty="0" err="1">
                <a:latin typeface="Symbol" panose="05050102010706020507" pitchFamily="18" charset="2"/>
              </a:rPr>
              <a:t>Dt</a:t>
            </a:r>
            <a:r>
              <a:rPr lang="de-CH" sz="1600" dirty="0"/>
              <a:t> = 10 </a:t>
            </a:r>
            <a:r>
              <a:rPr lang="de-CH" sz="1600" dirty="0" err="1"/>
              <a:t>ps</a:t>
            </a:r>
            <a:r>
              <a:rPr lang="de-CH" sz="1600" dirty="0"/>
              <a:t>, w</a:t>
            </a:r>
            <a:r>
              <a:rPr lang="de-CH" sz="1600" baseline="-25000" dirty="0"/>
              <a:t>0</a:t>
            </a:r>
            <a:r>
              <a:rPr lang="de-CH" sz="1600" dirty="0"/>
              <a:t> = 16 µm</a:t>
            </a: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975" y="1934284"/>
            <a:ext cx="3553201" cy="2862662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3200" y="1938226"/>
            <a:ext cx="3563024" cy="287057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platzhalter 3"/>
              <p:cNvSpPr>
                <a:spLocks noGrp="1"/>
              </p:cNvSpPr>
              <p:nvPr>
                <p:ph type="body" idx="20"/>
              </p:nvPr>
            </p:nvSpPr>
            <p:spPr>
              <a:xfrm>
                <a:off x="8149424" y="5438841"/>
                <a:ext cx="3681332" cy="720583"/>
              </a:xfrm>
            </p:spPr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CH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de-CH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de-CH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acc>
                                    <m:accPr>
                                      <m:chr m:val="̇"/>
                                      <m:ctrlPr>
                                        <a:rPr lang="de-CH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de-CH" sz="1400" i="1">
                                          <a:latin typeface="Cambria Math"/>
                                        </a:rPr>
                                        <m:t>𝑉</m:t>
                                      </m:r>
                                    </m:e>
                                  </m:acc>
                                </m:num>
                                <m:den>
                                  <m:sSub>
                                    <m:sSubPr>
                                      <m:ctrlPr>
                                        <a:rPr lang="de-CH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e-CH" sz="1400" i="1">
                                          <a:latin typeface="Cambria Math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de-CH" sz="1400" i="1">
                                          <a:latin typeface="Cambria Math"/>
                                        </a:rPr>
                                        <m:t>𝑎𝑣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de-CH" sz="1400" i="1">
                              <a:latin typeface="Cambria Math"/>
                            </a:rPr>
                            <m:t>𝑚𝑎𝑥</m:t>
                          </m:r>
                        </m:sub>
                      </m:sSub>
                      <m:r>
                        <a:rPr lang="de-CH" sz="1400" i="1">
                          <a:latin typeface="Cambria Math"/>
                        </a:rPr>
                        <m:t>=0.</m:t>
                      </m:r>
                      <m:r>
                        <a:rPr lang="de-CH" sz="1400" b="0" i="1" smtClean="0">
                          <a:latin typeface="Cambria Math" panose="02040503050406030204" pitchFamily="18" charset="0"/>
                        </a:rPr>
                        <m:t>302</m:t>
                      </m:r>
                      <m:r>
                        <a:rPr lang="de-CH" sz="1400" i="1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de-CH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de-CH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CH" sz="1400" i="1">
                                  <a:latin typeface="Cambria Math"/>
                                </a:rPr>
                                <m:t>𝑚𝑚</m:t>
                              </m:r>
                            </m:e>
                            <m:sup>
                              <m:r>
                                <a:rPr lang="de-CH" sz="1400" i="1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de-CH" sz="1400" i="1">
                              <a:latin typeface="Cambria Math"/>
                            </a:rPr>
                            <m:t>𝑚𝑖𝑛</m:t>
                          </m:r>
                          <m:r>
                            <a:rPr lang="de-CH" sz="14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de-CH" sz="1400" i="1">
                              <a:latin typeface="Cambria Math"/>
                              <a:ea typeface="Cambria Math"/>
                            </a:rPr>
                            <m:t>𝑊</m:t>
                          </m:r>
                        </m:den>
                      </m:f>
                      <m:r>
                        <a:rPr lang="de-CH" sz="1400" i="1">
                          <a:latin typeface="Cambria Math"/>
                        </a:rPr>
                        <m:t>=</m:t>
                      </m:r>
                      <m:r>
                        <a:rPr lang="de-CH" sz="1400" b="0" i="1" smtClean="0">
                          <a:latin typeface="Cambria Math" panose="02040503050406030204" pitchFamily="18" charset="0"/>
                        </a:rPr>
                        <m:t>5.03</m:t>
                      </m:r>
                      <m:r>
                        <a:rPr lang="de-CH" sz="1400" b="0" i="1" smtClean="0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de-CH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de-CH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CH" sz="1400" b="0" i="1" smtClean="0"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  <m:r>
                                <a:rPr lang="de-CH" sz="1400" i="1">
                                  <a:latin typeface="Cambria Math"/>
                                  <a:ea typeface="Cambria Math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de-CH" sz="1400" i="1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de-CH" sz="1400" i="1" smtClean="0">
                              <a:latin typeface="Cambria Math"/>
                              <a:ea typeface="Cambria Math"/>
                            </a:rPr>
                            <m:t>𝜇</m:t>
                          </m:r>
                          <m:r>
                            <a:rPr lang="de-CH" sz="1400" i="1">
                              <a:latin typeface="Cambria Math"/>
                            </a:rPr>
                            <m:t>𝐽</m:t>
                          </m:r>
                        </m:den>
                      </m:f>
                    </m:oMath>
                  </m:oMathPara>
                </a14:m>
                <a:endParaRPr lang="de-CH" sz="1400" dirty="0"/>
              </a:p>
            </p:txBody>
          </p:sp>
        </mc:Choice>
        <mc:Fallback xmlns="">
          <p:sp>
            <p:nvSpPr>
              <p:cNvPr id="15" name="Textplatzhalt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20"/>
              </p:nvPr>
            </p:nvSpPr>
            <p:spPr>
              <a:xfrm>
                <a:off x="8149424" y="5438841"/>
                <a:ext cx="3681332" cy="720583"/>
              </a:xfr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Inhaltsplatzhalter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89551" y="1943791"/>
            <a:ext cx="3557587" cy="2865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7138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Einfluss der Pulsdauer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Inhaltsplatzhalter 5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de-CH" dirty="0"/>
          </a:p>
          <a:p>
            <a:r>
              <a:rPr lang="de-CH" dirty="0"/>
              <a:t>Kürzere Pulse führen zu höheren spez. </a:t>
            </a:r>
            <a:r>
              <a:rPr lang="de-CH" dirty="0" err="1"/>
              <a:t>Abtragsraten</a:t>
            </a:r>
            <a:endParaRPr lang="de-CH" dirty="0"/>
          </a:p>
          <a:p>
            <a:r>
              <a:rPr lang="de-CH" dirty="0"/>
              <a:t>Der Gewinn hängt vom Material ab</a:t>
            </a:r>
          </a:p>
          <a:p>
            <a:r>
              <a:rPr lang="de-CH" dirty="0"/>
              <a:t>Grosser Abfall zwischen 3ps und 50ps</a:t>
            </a:r>
          </a:p>
          <a:p>
            <a:pPr marL="0" indent="0">
              <a:buNone/>
            </a:pPr>
            <a:endParaRPr lang="de-CH" dirty="0"/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sz="half" idx="13"/>
          </p:nvPr>
        </p:nvPicPr>
        <p:blipFill>
          <a:blip r:embed="rId2"/>
          <a:stretch>
            <a:fillRect/>
          </a:stretch>
        </p:blipFill>
        <p:spPr>
          <a:xfrm>
            <a:off x="789622" y="1417828"/>
            <a:ext cx="4831080" cy="3895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7391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Stahl 1.4301 (AISI 304), </a:t>
            </a:r>
            <a:r>
              <a:rPr lang="de-CH" dirty="0" err="1">
                <a:latin typeface="Symbol" panose="05050102010706020507" pitchFamily="18" charset="2"/>
              </a:rPr>
              <a:t>Dt</a:t>
            </a:r>
            <a:r>
              <a:rPr lang="de-CH" dirty="0"/>
              <a:t> = 10 </a:t>
            </a:r>
            <a:r>
              <a:rPr lang="de-CH" dirty="0" err="1"/>
              <a:t>ps</a:t>
            </a:r>
            <a:endParaRPr lang="de-CH" dirty="0"/>
          </a:p>
        </p:txBody>
      </p:sp>
      <p:sp>
        <p:nvSpPr>
          <p:cNvPr id="7" name="Inhaltsplatzhalter 6"/>
          <p:cNvSpPr>
            <a:spLocks noGrp="1"/>
          </p:cNvSpPr>
          <p:nvPr>
            <p:ph sz="half" idx="19"/>
          </p:nvPr>
        </p:nvSpPr>
        <p:spPr>
          <a:xfrm>
            <a:off x="8149424" y="1332001"/>
            <a:ext cx="3556800" cy="4731448"/>
          </a:xfrm>
        </p:spPr>
        <p:txBody>
          <a:bodyPr/>
          <a:lstStyle/>
          <a:p>
            <a:pPr marL="0" indent="0">
              <a:buNone/>
            </a:pPr>
            <a:r>
              <a:rPr lang="de-CH" sz="1600" dirty="0" err="1"/>
              <a:t>Abweichunge</a:t>
            </a:r>
            <a:r>
              <a:rPr lang="de-CH" sz="1600" dirty="0"/>
              <a:t> vom Model für </a:t>
            </a:r>
            <a:r>
              <a:rPr lang="de-CH" sz="1600" dirty="0" err="1"/>
              <a:t>Fluenzen</a:t>
            </a:r>
            <a:r>
              <a:rPr lang="de-CH" sz="1600" dirty="0"/>
              <a:t> leicht über dem Optimum</a:t>
            </a:r>
          </a:p>
          <a:p>
            <a:r>
              <a:rPr lang="de-CH" sz="1600" i="1" dirty="0">
                <a:latin typeface="Symbol" panose="05050102010706020507" pitchFamily="18" charset="2"/>
              </a:rPr>
              <a:t>f</a:t>
            </a:r>
            <a:r>
              <a:rPr lang="de-CH" sz="1600" baseline="-25000" dirty="0"/>
              <a:t>0</a:t>
            </a:r>
            <a:r>
              <a:rPr lang="de-CH" sz="1600" dirty="0"/>
              <a:t> = 0.3-0.6 J/cm</a:t>
            </a:r>
            <a:r>
              <a:rPr lang="de-CH" sz="1600" baseline="30000" dirty="0"/>
              <a:t>2</a:t>
            </a:r>
            <a:r>
              <a:rPr lang="de-CH" sz="1600" dirty="0"/>
              <a:t> (nahe </a:t>
            </a:r>
            <a:r>
              <a:rPr lang="de-CH" sz="1600" dirty="0" err="1"/>
              <a:t>Opt</a:t>
            </a:r>
            <a:r>
              <a:rPr lang="de-CH" sz="1600" dirty="0"/>
              <a:t>.)</a:t>
            </a:r>
            <a:br>
              <a:rPr lang="de-CH" sz="1600" dirty="0"/>
            </a:br>
            <a:r>
              <a:rPr lang="de-CH" sz="1600" dirty="0"/>
              <a:t>Gute Oberflächenqualität</a:t>
            </a:r>
            <a:endParaRPr lang="de-CH" sz="1600" baseline="30000" dirty="0"/>
          </a:p>
          <a:p>
            <a:r>
              <a:rPr lang="de-CH" sz="1600" i="1" dirty="0">
                <a:latin typeface="Symbol" panose="05050102010706020507" pitchFamily="18" charset="2"/>
              </a:rPr>
              <a:t>f</a:t>
            </a:r>
            <a:r>
              <a:rPr lang="de-CH" sz="1600" baseline="-25000" dirty="0"/>
              <a:t>0</a:t>
            </a:r>
            <a:r>
              <a:rPr lang="de-CH" sz="1600" dirty="0"/>
              <a:t> &gt; 1 J/cm</a:t>
            </a:r>
            <a:r>
              <a:rPr lang="de-CH" sz="1600" baseline="30000" dirty="0"/>
              <a:t>2</a:t>
            </a:r>
            <a:br>
              <a:rPr lang="de-CH" sz="1600" dirty="0"/>
            </a:br>
            <a:r>
              <a:rPr lang="de-CH" sz="1600" dirty="0"/>
              <a:t>Formation von Kavitäten startet</a:t>
            </a:r>
          </a:p>
          <a:p>
            <a:r>
              <a:rPr lang="de-CH" sz="1600" i="1" dirty="0">
                <a:latin typeface="Symbol" panose="05050102010706020507" pitchFamily="18" charset="2"/>
              </a:rPr>
              <a:t>f</a:t>
            </a:r>
            <a:r>
              <a:rPr lang="de-CH" sz="1600" baseline="-25000" dirty="0"/>
              <a:t>0</a:t>
            </a:r>
            <a:r>
              <a:rPr lang="de-CH" sz="1600" dirty="0"/>
              <a:t> &gt; 1.5 J/cm</a:t>
            </a:r>
            <a:r>
              <a:rPr lang="de-CH" sz="1600" baseline="30000" dirty="0"/>
              <a:t>2</a:t>
            </a:r>
            <a:r>
              <a:rPr lang="de-CH" sz="1600" dirty="0"/>
              <a:t>, fast die Hälfte der Oberfläche ist mit Kavitäten bedeckt</a:t>
            </a:r>
          </a:p>
          <a:p>
            <a:r>
              <a:rPr lang="de-CH" sz="1600" i="1" dirty="0">
                <a:latin typeface="Symbol" panose="05050102010706020507" pitchFamily="18" charset="2"/>
              </a:rPr>
              <a:t>f</a:t>
            </a:r>
            <a:r>
              <a:rPr lang="de-CH" sz="1600" baseline="-25000" dirty="0"/>
              <a:t>0</a:t>
            </a:r>
            <a:r>
              <a:rPr lang="de-CH" sz="1600" dirty="0"/>
              <a:t> &gt; 3.0J/cm</a:t>
            </a:r>
            <a:r>
              <a:rPr lang="de-CH" sz="1600" baseline="30000" dirty="0"/>
              <a:t>2</a:t>
            </a:r>
            <a:r>
              <a:rPr lang="de-CH" sz="1600" dirty="0"/>
              <a:t>, die gesamte Oberfläche ist mit Kavitäten bedeckt</a:t>
            </a:r>
          </a:p>
          <a:p>
            <a:endParaRPr lang="de-CH" sz="1600" dirty="0"/>
          </a:p>
          <a:p>
            <a:r>
              <a:rPr lang="de-CH" sz="1600" dirty="0"/>
              <a:t>Für höhere </a:t>
            </a:r>
            <a:r>
              <a:rPr lang="de-CH" sz="1600" dirty="0" err="1"/>
              <a:t>Fluenzen</a:t>
            </a:r>
            <a:r>
              <a:rPr lang="de-CH" sz="1600" dirty="0"/>
              <a:t> folgt die spez. </a:t>
            </a:r>
            <a:r>
              <a:rPr lang="de-CH" sz="1600" dirty="0" err="1"/>
              <a:t>Abtragsrate</a:t>
            </a:r>
            <a:r>
              <a:rPr lang="de-CH" sz="1600" dirty="0"/>
              <a:t> nicht exakt dem Model </a:t>
            </a:r>
          </a:p>
        </p:txBody>
      </p:sp>
      <p:pic>
        <p:nvPicPr>
          <p:cNvPr id="16" name="Picture 2"/>
          <p:cNvPicPr>
            <a:picLocks noGrp="1" noChangeAspect="1" noChangeArrowheads="1"/>
          </p:cNvPicPr>
          <p:nvPr>
            <p:ph sz="half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1935755"/>
            <a:ext cx="3556000" cy="2859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Inhaltsplatzhalter 20"/>
          <p:cNvPicPr>
            <a:picLocks noGrp="1" noChangeAspect="1"/>
          </p:cNvPicPr>
          <p:nvPr>
            <p:ph sz="half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950" y="2033281"/>
            <a:ext cx="3556000" cy="2664438"/>
          </a:xfrm>
          <a:prstGeom prst="rect">
            <a:avLst/>
          </a:prstGeom>
        </p:spPr>
      </p:pic>
      <p:sp>
        <p:nvSpPr>
          <p:cNvPr id="22" name="Rechteck 21"/>
          <p:cNvSpPr/>
          <p:nvPr/>
        </p:nvSpPr>
        <p:spPr>
          <a:xfrm>
            <a:off x="3451174" y="3189037"/>
            <a:ext cx="35137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?</a:t>
            </a:r>
          </a:p>
        </p:txBody>
      </p:sp>
      <p:sp>
        <p:nvSpPr>
          <p:cNvPr id="23" name="Pfeil nach oben und unten 22"/>
          <p:cNvSpPr/>
          <p:nvPr/>
        </p:nvSpPr>
        <p:spPr>
          <a:xfrm>
            <a:off x="3396529" y="3298247"/>
            <a:ext cx="158523" cy="304800"/>
          </a:xfrm>
          <a:prstGeom prst="upDownArrow">
            <a:avLst>
              <a:gd name="adj1" fmla="val 50000"/>
              <a:gd name="adj2" fmla="val 62017"/>
            </a:avLst>
          </a:prstGeom>
          <a:gradFill>
            <a:gsLst>
              <a:gs pos="0">
                <a:srgbClr val="C00000"/>
              </a:gs>
              <a:gs pos="100000">
                <a:srgbClr val="C00000">
                  <a:alpha val="19000"/>
                </a:srgb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4" name="Pfeil nach unten 23"/>
          <p:cNvSpPr/>
          <p:nvPr/>
        </p:nvSpPr>
        <p:spPr>
          <a:xfrm>
            <a:off x="1235511" y="2163348"/>
            <a:ext cx="246882" cy="280219"/>
          </a:xfrm>
          <a:prstGeom prst="downArrow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18" name="Grafik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949" y="2033281"/>
            <a:ext cx="3556001" cy="2664438"/>
          </a:xfrm>
          <a:prstGeom prst="rect">
            <a:avLst/>
          </a:prstGeom>
        </p:spPr>
      </p:pic>
      <p:sp>
        <p:nvSpPr>
          <p:cNvPr id="25" name="Pfeil nach unten 24"/>
          <p:cNvSpPr/>
          <p:nvPr/>
        </p:nvSpPr>
        <p:spPr>
          <a:xfrm>
            <a:off x="1634191" y="2443567"/>
            <a:ext cx="246882" cy="280219"/>
          </a:xfrm>
          <a:prstGeom prst="downArrow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19" name="Grafik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950" y="2033281"/>
            <a:ext cx="3552046" cy="2661476"/>
          </a:xfrm>
          <a:prstGeom prst="rect">
            <a:avLst/>
          </a:prstGeom>
        </p:spPr>
      </p:pic>
      <p:sp>
        <p:nvSpPr>
          <p:cNvPr id="26" name="Pfeil nach unten 25"/>
          <p:cNvSpPr/>
          <p:nvPr/>
        </p:nvSpPr>
        <p:spPr>
          <a:xfrm>
            <a:off x="2086452" y="2723786"/>
            <a:ext cx="246882" cy="280219"/>
          </a:xfrm>
          <a:prstGeom prst="downArrow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8" name="Pfeil nach unten 27"/>
          <p:cNvSpPr/>
          <p:nvPr/>
        </p:nvSpPr>
        <p:spPr>
          <a:xfrm>
            <a:off x="3149647" y="3237324"/>
            <a:ext cx="246882" cy="280219"/>
          </a:xfrm>
          <a:prstGeom prst="downArrow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20" name="Grafik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248" y="2030318"/>
            <a:ext cx="3546747" cy="2657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754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2" grpId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8" grpId="0" animBg="1"/>
      <p:bldP spid="28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Durchsatz: Prozessfenster und Skalierung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half" idx="13"/>
          </p:nvPr>
        </p:nvSpPr>
        <p:spPr>
          <a:xfrm>
            <a:off x="450851" y="1332000"/>
            <a:ext cx="5508000" cy="4787814"/>
          </a:xfrm>
        </p:spPr>
        <p:txBody>
          <a:bodyPr/>
          <a:lstStyle/>
          <a:p>
            <a:r>
              <a:rPr lang="de-CH" sz="1800" dirty="0" err="1"/>
              <a:t>Cu</a:t>
            </a:r>
            <a:r>
              <a:rPr lang="de-CH" sz="1800" dirty="0"/>
              <a:t>, Brass, </a:t>
            </a:r>
            <a:r>
              <a:rPr lang="de-CH" sz="1800" dirty="0" err="1"/>
              <a:t>Ni</a:t>
            </a:r>
            <a:r>
              <a:rPr lang="de-CH" sz="1800" dirty="0"/>
              <a:t>, Au, </a:t>
            </a:r>
            <a:r>
              <a:rPr lang="de-CH" sz="1800" dirty="0" err="1"/>
              <a:t>Ag</a:t>
            </a:r>
            <a:endParaRPr lang="de-CH" sz="1800" dirty="0"/>
          </a:p>
          <a:p>
            <a:endParaRPr lang="de-CH" sz="1800" dirty="0"/>
          </a:p>
          <a:p>
            <a:endParaRPr lang="de-CH" sz="1800" dirty="0"/>
          </a:p>
          <a:p>
            <a:endParaRPr lang="de-CH" sz="1800" dirty="0"/>
          </a:p>
          <a:p>
            <a:endParaRPr lang="de-CH" sz="1800" dirty="0"/>
          </a:p>
          <a:p>
            <a:endParaRPr lang="de-CH" sz="1800" dirty="0"/>
          </a:p>
          <a:p>
            <a:endParaRPr lang="de-CH" sz="1800" dirty="0"/>
          </a:p>
          <a:p>
            <a:endParaRPr lang="de-CH" sz="1800" dirty="0"/>
          </a:p>
          <a:p>
            <a:pPr marL="0" indent="0">
              <a:buNone/>
            </a:pPr>
            <a:endParaRPr lang="de-CH" sz="1800" dirty="0"/>
          </a:p>
          <a:p>
            <a:pPr marL="0" indent="0">
              <a:buNone/>
            </a:pPr>
            <a:endParaRPr lang="de-CH" sz="1800" dirty="0"/>
          </a:p>
          <a:p>
            <a:endParaRPr lang="de-CH" sz="1800" dirty="0"/>
          </a:p>
          <a:p>
            <a:r>
              <a:rPr lang="de-CH" sz="1800" dirty="0"/>
              <a:t>«Grosses» Prozessfenster</a:t>
            </a:r>
          </a:p>
          <a:p>
            <a:endParaRPr lang="de-CH" sz="1800" dirty="0"/>
          </a:p>
          <a:p>
            <a:endParaRPr lang="de-CH" sz="1800" dirty="0"/>
          </a:p>
        </p:txBody>
      </p:sp>
      <p:sp>
        <p:nvSpPr>
          <p:cNvPr id="6" name="Inhaltsplatzhalter 5"/>
          <p:cNvSpPr>
            <a:spLocks noGrp="1"/>
          </p:cNvSpPr>
          <p:nvPr>
            <p:ph sz="half" idx="15"/>
          </p:nvPr>
        </p:nvSpPr>
        <p:spPr>
          <a:xfrm>
            <a:off x="6199200" y="1332000"/>
            <a:ext cx="5508000" cy="4787814"/>
          </a:xfrm>
        </p:spPr>
        <p:txBody>
          <a:bodyPr/>
          <a:lstStyle/>
          <a:p>
            <a:r>
              <a:rPr lang="de-CH" sz="1800" dirty="0"/>
              <a:t>Steel 1.4301 (AISI 304)</a:t>
            </a:r>
          </a:p>
          <a:p>
            <a:endParaRPr lang="de-CH" sz="1800" dirty="0"/>
          </a:p>
          <a:p>
            <a:endParaRPr lang="de-CH" sz="1800" dirty="0"/>
          </a:p>
          <a:p>
            <a:endParaRPr lang="de-CH" sz="1800" dirty="0"/>
          </a:p>
          <a:p>
            <a:endParaRPr lang="de-CH" sz="1800" dirty="0"/>
          </a:p>
          <a:p>
            <a:endParaRPr lang="de-CH" sz="1800" dirty="0"/>
          </a:p>
          <a:p>
            <a:endParaRPr lang="de-CH" sz="1800" dirty="0"/>
          </a:p>
          <a:p>
            <a:endParaRPr lang="de-CH" sz="1800" dirty="0"/>
          </a:p>
          <a:p>
            <a:endParaRPr lang="de-CH" sz="1800" dirty="0"/>
          </a:p>
          <a:p>
            <a:endParaRPr lang="de-CH" sz="1800" dirty="0"/>
          </a:p>
          <a:p>
            <a:endParaRPr lang="de-CH" sz="1800" dirty="0"/>
          </a:p>
          <a:p>
            <a:r>
              <a:rPr lang="de-CH" sz="1800" dirty="0"/>
              <a:t>Enges Prozessfenster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1778513"/>
            <a:ext cx="3958455" cy="3188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hteck 7"/>
          <p:cNvSpPr/>
          <p:nvPr/>
        </p:nvSpPr>
        <p:spPr>
          <a:xfrm>
            <a:off x="1375088" y="2187255"/>
            <a:ext cx="1747837" cy="2295525"/>
          </a:xfrm>
          <a:prstGeom prst="rect">
            <a:avLst/>
          </a:prstGeom>
          <a:solidFill>
            <a:srgbClr val="92D050">
              <a:alpha val="2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Rechteck 8"/>
          <p:cNvSpPr/>
          <p:nvPr/>
        </p:nvSpPr>
        <p:spPr>
          <a:xfrm>
            <a:off x="3122925" y="2187255"/>
            <a:ext cx="1152525" cy="2295525"/>
          </a:xfrm>
          <a:prstGeom prst="rect">
            <a:avLst/>
          </a:prstGeom>
          <a:gradFill flip="none" rotWithShape="1">
            <a:gsLst>
              <a:gs pos="0">
                <a:srgbClr val="92D050">
                  <a:alpha val="25000"/>
                </a:srgbClr>
              </a:gs>
              <a:gs pos="100000">
                <a:srgbClr val="C00000">
                  <a:alpha val="2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Rechteck 9"/>
          <p:cNvSpPr/>
          <p:nvPr/>
        </p:nvSpPr>
        <p:spPr>
          <a:xfrm>
            <a:off x="1046475" y="2187255"/>
            <a:ext cx="328613" cy="2295525"/>
          </a:xfrm>
          <a:prstGeom prst="rect">
            <a:avLst/>
          </a:prstGeom>
          <a:gradFill flip="none" rotWithShape="1">
            <a:gsLst>
              <a:gs pos="0">
                <a:srgbClr val="C00000">
                  <a:alpha val="25000"/>
                </a:srgbClr>
              </a:gs>
              <a:gs pos="100000">
                <a:srgbClr val="92D050">
                  <a:alpha val="2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11" name="Gerader Verbinder 10"/>
          <p:cNvCxnSpPr/>
          <p:nvPr/>
        </p:nvCxnSpPr>
        <p:spPr>
          <a:xfrm>
            <a:off x="766763" y="6048375"/>
            <a:ext cx="165735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Gerader Verbinder 11"/>
          <p:cNvCxnSpPr/>
          <p:nvPr/>
        </p:nvCxnSpPr>
        <p:spPr>
          <a:xfrm>
            <a:off x="900113" y="5791200"/>
            <a:ext cx="0" cy="25717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Gerader Verbinder 12"/>
          <p:cNvCxnSpPr/>
          <p:nvPr/>
        </p:nvCxnSpPr>
        <p:spPr>
          <a:xfrm>
            <a:off x="1357313" y="5786416"/>
            <a:ext cx="0" cy="25717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Gerader Verbinder 13"/>
          <p:cNvCxnSpPr/>
          <p:nvPr/>
        </p:nvCxnSpPr>
        <p:spPr>
          <a:xfrm>
            <a:off x="1814513" y="5786404"/>
            <a:ext cx="0" cy="25717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Gerader Verbinder 14"/>
          <p:cNvCxnSpPr/>
          <p:nvPr/>
        </p:nvCxnSpPr>
        <p:spPr>
          <a:xfrm>
            <a:off x="2271713" y="5786375"/>
            <a:ext cx="0" cy="25717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Gerader Verbinder 15"/>
          <p:cNvCxnSpPr/>
          <p:nvPr/>
        </p:nvCxnSpPr>
        <p:spPr>
          <a:xfrm>
            <a:off x="2576513" y="6053137"/>
            <a:ext cx="165735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Gerader Verbinder 16"/>
          <p:cNvCxnSpPr/>
          <p:nvPr/>
        </p:nvCxnSpPr>
        <p:spPr>
          <a:xfrm>
            <a:off x="2700000" y="5490000"/>
            <a:ext cx="0" cy="56673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Gerader Verbinder 17"/>
          <p:cNvCxnSpPr/>
          <p:nvPr/>
        </p:nvCxnSpPr>
        <p:spPr>
          <a:xfrm>
            <a:off x="2862263" y="5490000"/>
            <a:ext cx="0" cy="57148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Gerader Verbinder 18"/>
          <p:cNvCxnSpPr/>
          <p:nvPr/>
        </p:nvCxnSpPr>
        <p:spPr>
          <a:xfrm>
            <a:off x="3024000" y="5490000"/>
            <a:ext cx="0" cy="56671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Gerader Verbinder 19"/>
          <p:cNvCxnSpPr/>
          <p:nvPr/>
        </p:nvCxnSpPr>
        <p:spPr>
          <a:xfrm>
            <a:off x="3186000" y="5490000"/>
            <a:ext cx="0" cy="56195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Gerader Verbinder 20"/>
          <p:cNvCxnSpPr/>
          <p:nvPr/>
        </p:nvCxnSpPr>
        <p:spPr>
          <a:xfrm>
            <a:off x="3348000" y="5490000"/>
            <a:ext cx="0" cy="56194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Gerader Verbinder 21"/>
          <p:cNvCxnSpPr/>
          <p:nvPr/>
        </p:nvCxnSpPr>
        <p:spPr>
          <a:xfrm>
            <a:off x="3510000" y="5490000"/>
            <a:ext cx="0" cy="56670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Gerader Verbinder 22"/>
          <p:cNvCxnSpPr/>
          <p:nvPr/>
        </p:nvCxnSpPr>
        <p:spPr>
          <a:xfrm>
            <a:off x="3672000" y="5490000"/>
            <a:ext cx="0" cy="561941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Gerader Verbinder 23"/>
          <p:cNvCxnSpPr/>
          <p:nvPr/>
        </p:nvCxnSpPr>
        <p:spPr>
          <a:xfrm>
            <a:off x="3834000" y="5490000"/>
            <a:ext cx="0" cy="56193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Gerader Verbinder 24"/>
          <p:cNvCxnSpPr/>
          <p:nvPr/>
        </p:nvCxnSpPr>
        <p:spPr>
          <a:xfrm>
            <a:off x="3996000" y="5490000"/>
            <a:ext cx="0" cy="56668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Gerader Verbinder 25"/>
          <p:cNvCxnSpPr/>
          <p:nvPr/>
        </p:nvCxnSpPr>
        <p:spPr>
          <a:xfrm>
            <a:off x="4158000" y="5490000"/>
            <a:ext cx="0" cy="56191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Pfeil nach rechts 26"/>
          <p:cNvSpPr/>
          <p:nvPr/>
        </p:nvSpPr>
        <p:spPr>
          <a:xfrm>
            <a:off x="2438401" y="5776787"/>
            <a:ext cx="171450" cy="138175"/>
          </a:xfrm>
          <a:prstGeom prst="rightArrow">
            <a:avLst/>
          </a:prstGeom>
          <a:gradFill>
            <a:gsLst>
              <a:gs pos="0">
                <a:srgbClr val="C00000"/>
              </a:gs>
              <a:gs pos="100000">
                <a:srgbClr val="FF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200" y="1716603"/>
            <a:ext cx="4035649" cy="3250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Rechteck 28"/>
          <p:cNvSpPr/>
          <p:nvPr/>
        </p:nvSpPr>
        <p:spPr>
          <a:xfrm>
            <a:off x="7079899" y="2187256"/>
            <a:ext cx="136326" cy="2295523"/>
          </a:xfrm>
          <a:prstGeom prst="rect">
            <a:avLst/>
          </a:prstGeom>
          <a:solidFill>
            <a:srgbClr val="92D050">
              <a:alpha val="2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0" name="Rechteck 29"/>
          <p:cNvSpPr/>
          <p:nvPr/>
        </p:nvSpPr>
        <p:spPr>
          <a:xfrm>
            <a:off x="7216225" y="2187256"/>
            <a:ext cx="2914603" cy="2295524"/>
          </a:xfrm>
          <a:prstGeom prst="rect">
            <a:avLst/>
          </a:prstGeom>
          <a:gradFill flip="none" rotWithShape="1">
            <a:gsLst>
              <a:gs pos="0">
                <a:srgbClr val="92D050">
                  <a:alpha val="25000"/>
                </a:srgbClr>
              </a:gs>
              <a:gs pos="39000">
                <a:srgbClr val="C00000">
                  <a:alpha val="2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1" name="Rechteck 30"/>
          <p:cNvSpPr/>
          <p:nvPr/>
        </p:nvSpPr>
        <p:spPr>
          <a:xfrm>
            <a:off x="6829634" y="2187256"/>
            <a:ext cx="250264" cy="2295524"/>
          </a:xfrm>
          <a:prstGeom prst="rect">
            <a:avLst/>
          </a:prstGeom>
          <a:gradFill flip="none" rotWithShape="1">
            <a:gsLst>
              <a:gs pos="0">
                <a:srgbClr val="C00000">
                  <a:alpha val="25000"/>
                </a:srgbClr>
              </a:gs>
              <a:gs pos="100000">
                <a:srgbClr val="92D050">
                  <a:alpha val="2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32" name="Gruppieren 31"/>
          <p:cNvGrpSpPr/>
          <p:nvPr/>
        </p:nvGrpSpPr>
        <p:grpSpPr>
          <a:xfrm>
            <a:off x="6451362" y="5775547"/>
            <a:ext cx="1657350" cy="262000"/>
            <a:chOff x="4824810" y="5793531"/>
            <a:chExt cx="1657350" cy="262000"/>
          </a:xfrm>
        </p:grpSpPr>
        <p:cxnSp>
          <p:nvCxnSpPr>
            <p:cNvPr id="33" name="Gerader Verbinder 32"/>
            <p:cNvCxnSpPr/>
            <p:nvPr/>
          </p:nvCxnSpPr>
          <p:spPr>
            <a:xfrm>
              <a:off x="4824810" y="6055531"/>
              <a:ext cx="1657350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Gerader Verbinder 33"/>
            <p:cNvCxnSpPr/>
            <p:nvPr/>
          </p:nvCxnSpPr>
          <p:spPr>
            <a:xfrm>
              <a:off x="4958160" y="5798356"/>
              <a:ext cx="0" cy="257175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Gerader Verbinder 34"/>
            <p:cNvCxnSpPr/>
            <p:nvPr/>
          </p:nvCxnSpPr>
          <p:spPr>
            <a:xfrm>
              <a:off x="5415360" y="5793572"/>
              <a:ext cx="0" cy="257175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Gerader Verbinder 35"/>
            <p:cNvCxnSpPr/>
            <p:nvPr/>
          </p:nvCxnSpPr>
          <p:spPr>
            <a:xfrm>
              <a:off x="5872560" y="5793560"/>
              <a:ext cx="0" cy="257175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Gerader Verbinder 36"/>
            <p:cNvCxnSpPr/>
            <p:nvPr/>
          </p:nvCxnSpPr>
          <p:spPr>
            <a:xfrm>
              <a:off x="6329760" y="5793531"/>
              <a:ext cx="0" cy="257175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uppieren 37"/>
          <p:cNvGrpSpPr/>
          <p:nvPr/>
        </p:nvGrpSpPr>
        <p:grpSpPr>
          <a:xfrm>
            <a:off x="8250552" y="5758803"/>
            <a:ext cx="1657350" cy="283506"/>
            <a:chOff x="6624000" y="5776787"/>
            <a:chExt cx="1657350" cy="283506"/>
          </a:xfrm>
        </p:grpSpPr>
        <p:cxnSp>
          <p:nvCxnSpPr>
            <p:cNvPr id="39" name="Gerader Verbinder 38"/>
            <p:cNvCxnSpPr/>
            <p:nvPr/>
          </p:nvCxnSpPr>
          <p:spPr>
            <a:xfrm>
              <a:off x="6624000" y="6060293"/>
              <a:ext cx="1657350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Gerader Verbinder 39"/>
            <p:cNvCxnSpPr/>
            <p:nvPr/>
          </p:nvCxnSpPr>
          <p:spPr>
            <a:xfrm>
              <a:off x="6750000" y="5776787"/>
              <a:ext cx="0" cy="283506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Gerader Verbinder 40"/>
            <p:cNvCxnSpPr/>
            <p:nvPr/>
          </p:nvCxnSpPr>
          <p:spPr>
            <a:xfrm>
              <a:off x="6912000" y="5778000"/>
              <a:ext cx="0" cy="281102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Gerader Verbinder 41"/>
            <p:cNvCxnSpPr/>
            <p:nvPr/>
          </p:nvCxnSpPr>
          <p:spPr>
            <a:xfrm>
              <a:off x="7074000" y="5778000"/>
              <a:ext cx="0" cy="273858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Gerader Verbinder 42"/>
            <p:cNvCxnSpPr/>
            <p:nvPr/>
          </p:nvCxnSpPr>
          <p:spPr>
            <a:xfrm>
              <a:off x="7236000" y="5778000"/>
              <a:ext cx="0" cy="264309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Gerader Verbinder 43"/>
            <p:cNvCxnSpPr/>
            <p:nvPr/>
          </p:nvCxnSpPr>
          <p:spPr>
            <a:xfrm>
              <a:off x="7398000" y="5776787"/>
              <a:ext cx="0" cy="278712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Gerader Verbinder 44"/>
            <p:cNvCxnSpPr/>
            <p:nvPr/>
          </p:nvCxnSpPr>
          <p:spPr>
            <a:xfrm>
              <a:off x="7560000" y="5776787"/>
              <a:ext cx="0" cy="283473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Gerader Verbinder 45"/>
            <p:cNvCxnSpPr/>
            <p:nvPr/>
          </p:nvCxnSpPr>
          <p:spPr>
            <a:xfrm>
              <a:off x="7722000" y="5776787"/>
              <a:ext cx="0" cy="27871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Gerader Verbinder 46"/>
            <p:cNvCxnSpPr/>
            <p:nvPr/>
          </p:nvCxnSpPr>
          <p:spPr>
            <a:xfrm>
              <a:off x="7884000" y="5776787"/>
              <a:ext cx="0" cy="278702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Gerader Verbinder 47"/>
            <p:cNvCxnSpPr/>
            <p:nvPr/>
          </p:nvCxnSpPr>
          <p:spPr>
            <a:xfrm>
              <a:off x="8046000" y="5776787"/>
              <a:ext cx="0" cy="283455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Gerader Verbinder 48"/>
            <p:cNvCxnSpPr/>
            <p:nvPr/>
          </p:nvCxnSpPr>
          <p:spPr>
            <a:xfrm>
              <a:off x="8208000" y="5776787"/>
              <a:ext cx="0" cy="278681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Pfeil nach rechts 49"/>
          <p:cNvSpPr/>
          <p:nvPr/>
        </p:nvSpPr>
        <p:spPr>
          <a:xfrm>
            <a:off x="8123000" y="5765959"/>
            <a:ext cx="171450" cy="138175"/>
          </a:xfrm>
          <a:prstGeom prst="rightArrow">
            <a:avLst/>
          </a:prstGeom>
          <a:gradFill>
            <a:gsLst>
              <a:gs pos="0">
                <a:srgbClr val="C00000"/>
              </a:gs>
              <a:gs pos="100000">
                <a:srgbClr val="FF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59988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0" grpId="0" animBg="1"/>
      <p:bldP spid="31" grpId="0" animBg="1"/>
      <p:bldP spid="5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Abschirmung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r>
              <a:rPr lang="de-CH" dirty="0"/>
              <a:t>Ein gepulster Strahl bewegt sich entlang einer geraden Linie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half" idx="15"/>
          </p:nvPr>
        </p:nvSpPr>
        <p:spPr>
          <a:xfrm>
            <a:off x="6199200" y="1332000"/>
            <a:ext cx="5508000" cy="4789667"/>
          </a:xfrm>
        </p:spPr>
        <p:txBody>
          <a:bodyPr/>
          <a:lstStyle/>
          <a:p>
            <a:r>
              <a:rPr lang="de-CH" dirty="0"/>
              <a:t>Der Laserpuls erzeugt eine expandierende Wolke mit Plasma bzw. abgetragenen Partikeln.</a:t>
            </a:r>
            <a:br>
              <a:rPr lang="de-CH" dirty="0"/>
            </a:br>
            <a:endParaRPr lang="de-CH" dirty="0"/>
          </a:p>
          <a:p>
            <a:r>
              <a:rPr lang="de-CH" dirty="0"/>
              <a:t>Bei hohen Repetitionsraten kann der nachfolgende Puls in die </a:t>
            </a:r>
            <a:r>
              <a:rPr lang="de-CH" dirty="0" err="1"/>
              <a:t>expan-dierende</a:t>
            </a:r>
            <a:r>
              <a:rPr lang="de-CH" dirty="0"/>
              <a:t> Wolke des vorgängigen Pulses treffen.</a:t>
            </a:r>
          </a:p>
          <a:p>
            <a:endParaRPr lang="de-CH" dirty="0"/>
          </a:p>
          <a:p>
            <a:r>
              <a:rPr lang="de-CH" dirty="0"/>
              <a:t>Führt dies zu signifikanten Abschirmungseffekten bei hohen Repetitionsraten?</a:t>
            </a:r>
          </a:p>
        </p:txBody>
      </p:sp>
      <p:sp>
        <p:nvSpPr>
          <p:cNvPr id="11" name="Ellipse 10"/>
          <p:cNvSpPr/>
          <p:nvPr/>
        </p:nvSpPr>
        <p:spPr>
          <a:xfrm>
            <a:off x="2616793" y="4406033"/>
            <a:ext cx="406400" cy="638628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7980" y="2663332"/>
            <a:ext cx="1444026" cy="1913853"/>
          </a:xfrm>
          <a:prstGeom prst="rect">
            <a:avLst/>
          </a:prstGeom>
        </p:spPr>
      </p:pic>
      <p:sp>
        <p:nvSpPr>
          <p:cNvPr id="20" name="Ellipse 19"/>
          <p:cNvSpPr/>
          <p:nvPr/>
        </p:nvSpPr>
        <p:spPr>
          <a:xfrm>
            <a:off x="2819993" y="4406033"/>
            <a:ext cx="406400" cy="638628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21" name="Grafik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1180" y="2663332"/>
            <a:ext cx="1444026" cy="1913853"/>
          </a:xfrm>
          <a:prstGeom prst="rect">
            <a:avLst/>
          </a:prstGeom>
        </p:spPr>
      </p:pic>
      <p:sp>
        <p:nvSpPr>
          <p:cNvPr id="22" name="Ellipse 21"/>
          <p:cNvSpPr/>
          <p:nvPr/>
        </p:nvSpPr>
        <p:spPr>
          <a:xfrm>
            <a:off x="3023193" y="4406033"/>
            <a:ext cx="406400" cy="638628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23" name="Grafik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4380" y="2663332"/>
            <a:ext cx="1444026" cy="1913853"/>
          </a:xfrm>
          <a:prstGeom prst="rect">
            <a:avLst/>
          </a:prstGeom>
        </p:spPr>
      </p:pic>
      <p:sp>
        <p:nvSpPr>
          <p:cNvPr id="24" name="Ellipse 23"/>
          <p:cNvSpPr/>
          <p:nvPr/>
        </p:nvSpPr>
        <p:spPr>
          <a:xfrm>
            <a:off x="3249408" y="4406033"/>
            <a:ext cx="406400" cy="638628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25" name="Grafik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0595" y="2663332"/>
            <a:ext cx="1444026" cy="1913853"/>
          </a:xfrm>
          <a:prstGeom prst="rect">
            <a:avLst/>
          </a:prstGeom>
        </p:spPr>
      </p:pic>
      <p:sp>
        <p:nvSpPr>
          <p:cNvPr id="26" name="Ellipse 25"/>
          <p:cNvSpPr/>
          <p:nvPr/>
        </p:nvSpPr>
        <p:spPr>
          <a:xfrm>
            <a:off x="3542006" y="4406033"/>
            <a:ext cx="406400" cy="638628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27" name="Grafik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3193" y="2663332"/>
            <a:ext cx="1444026" cy="1913853"/>
          </a:xfrm>
          <a:prstGeom prst="rect">
            <a:avLst/>
          </a:prstGeom>
        </p:spPr>
      </p:pic>
      <p:sp>
        <p:nvSpPr>
          <p:cNvPr id="28" name="Ellipse 27"/>
          <p:cNvSpPr/>
          <p:nvPr/>
        </p:nvSpPr>
        <p:spPr>
          <a:xfrm>
            <a:off x="3768220" y="4406033"/>
            <a:ext cx="406400" cy="638628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29" name="Grafik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9407" y="2663332"/>
            <a:ext cx="1444026" cy="1913853"/>
          </a:xfrm>
          <a:prstGeom prst="rect">
            <a:avLst/>
          </a:prstGeom>
        </p:spPr>
      </p:pic>
      <p:sp>
        <p:nvSpPr>
          <p:cNvPr id="30" name="Ellipse 29"/>
          <p:cNvSpPr/>
          <p:nvPr/>
        </p:nvSpPr>
        <p:spPr>
          <a:xfrm>
            <a:off x="3971420" y="4406033"/>
            <a:ext cx="406400" cy="638628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31" name="Grafik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2607" y="2663332"/>
            <a:ext cx="1444026" cy="1913853"/>
          </a:xfrm>
          <a:prstGeom prst="rect">
            <a:avLst/>
          </a:prstGeom>
        </p:spPr>
      </p:pic>
      <p:sp>
        <p:nvSpPr>
          <p:cNvPr id="32" name="Ellipse 31"/>
          <p:cNvSpPr/>
          <p:nvPr/>
        </p:nvSpPr>
        <p:spPr>
          <a:xfrm>
            <a:off x="4173232" y="4406033"/>
            <a:ext cx="406400" cy="638628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33" name="Grafik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4419" y="2663332"/>
            <a:ext cx="1444026" cy="1913853"/>
          </a:xfrm>
          <a:prstGeom prst="rect">
            <a:avLst/>
          </a:prstGeom>
        </p:spPr>
      </p:pic>
      <p:sp>
        <p:nvSpPr>
          <p:cNvPr id="12" name="Rechteck 11"/>
          <p:cNvSpPr/>
          <p:nvPr/>
        </p:nvSpPr>
        <p:spPr>
          <a:xfrm>
            <a:off x="1999936" y="4557402"/>
            <a:ext cx="3960000" cy="84182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13807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</p:cBhvr>
                                      <p:by x="250000" y="2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1.11111E-6 L 0.00243 -0.10625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" y="-5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</p:cBhvr>
                                      <p:by x="250000" y="25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11111E-6 L 0.00243 -0.10625 " pathEditMode="relative" rAng="0" ptsTypes="AA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" y="-5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" presetClass="exit" presetSubtype="0" fill="hold" grpId="3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</p:cBhvr>
                                      <p:by x="250000" y="25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6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0.00243 -0.10625 " pathEditMode="relative" rAng="0" ptsTypes="AA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" y="-5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1" presetClass="exit" presetSubtype="0" fill="hold" grpId="3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00"/>
                            </p:stCondLst>
                            <p:childTnLst>
                              <p:par>
                                <p:cTn id="7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7" dur="1000" fill="hold"/>
                                        <p:tgtEl>
                                          <p:spTgt spid="24"/>
                                        </p:tgtEl>
                                      </p:cBhvr>
                                      <p:by x="250000" y="25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8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11111E-6 L 0.00243 -0.10625 " pathEditMode="relative" rAng="0" ptsTypes="AA">
                                      <p:cBhvr>
                                        <p:cTn id="8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" y="-5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000"/>
                            </p:stCondLst>
                            <p:childTnLst>
                              <p:par>
                                <p:cTn id="88" presetID="1" presetClass="exit" presetSubtype="0" fill="hold" grpId="3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500"/>
                            </p:stCondLst>
                            <p:childTnLst>
                              <p:par>
                                <p:cTn id="9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6" dur="1000" fill="hold"/>
                                        <p:tgtEl>
                                          <p:spTgt spid="26"/>
                                        </p:tgtEl>
                                      </p:cBhvr>
                                      <p:by x="250000" y="250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9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11111E-6 L 0.00243 -0.10625 " pathEditMode="relative" rAng="0" ptsTypes="AA">
                                      <p:cBhvr>
                                        <p:cTn id="10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" y="-5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500"/>
                            </p:stCondLst>
                            <p:childTnLst>
                              <p:par>
                                <p:cTn id="10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500"/>
                            </p:stCondLst>
                            <p:childTnLst>
                              <p:par>
                                <p:cTn id="107" presetID="1" presetClass="exit" presetSubtype="0" fill="hold" grpId="3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6000"/>
                            </p:stCondLst>
                            <p:childTnLst>
                              <p:par>
                                <p:cTn id="1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5" dur="1000" fill="hold"/>
                                        <p:tgtEl>
                                          <p:spTgt spid="28"/>
                                        </p:tgtEl>
                                      </p:cBhvr>
                                      <p:by x="250000" y="250000"/>
                                    </p:animScale>
                                  </p:childTnLst>
                                </p:cTn>
                              </p:par>
                              <p:par>
                                <p:cTn id="1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1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11111E-6 L 0.00243 -0.10625 " pathEditMode="relative" rAng="0" ptsTypes="AA">
                                      <p:cBhvr>
                                        <p:cTn id="1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" y="-5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7000"/>
                            </p:stCondLst>
                            <p:childTnLst>
                              <p:par>
                                <p:cTn id="1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7000"/>
                            </p:stCondLst>
                            <p:childTnLst>
                              <p:par>
                                <p:cTn id="126" presetID="1" presetClass="exit" presetSubtype="0" fill="hold" grpId="3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7500"/>
                            </p:stCondLst>
                            <p:childTnLst>
                              <p:par>
                                <p:cTn id="1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4" dur="1000" fill="hold"/>
                                        <p:tgtEl>
                                          <p:spTgt spid="30"/>
                                        </p:tgtEl>
                                      </p:cBhvr>
                                      <p:by x="250000" y="250000"/>
                                    </p:animScale>
                                  </p:childTnLst>
                                </p:cTn>
                              </p:par>
                              <p:par>
                                <p:cTn id="13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13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11111E-6 L 0.00243 -0.10625 " pathEditMode="relative" rAng="0" ptsTypes="AA">
                                      <p:cBhvr>
                                        <p:cTn id="14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" y="-5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8500"/>
                            </p:stCondLst>
                            <p:childTnLst>
                              <p:par>
                                <p:cTn id="1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8500"/>
                            </p:stCondLst>
                            <p:childTnLst>
                              <p:par>
                                <p:cTn id="145" presetID="1" presetClass="exit" presetSubtype="0" fill="hold" grpId="3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9000"/>
                            </p:stCondLst>
                            <p:childTnLst>
                              <p:par>
                                <p:cTn id="14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3" dur="1000" fill="hold"/>
                                        <p:tgtEl>
                                          <p:spTgt spid="32"/>
                                        </p:tgtEl>
                                      </p:cBhvr>
                                      <p:by x="250000" y="250000"/>
                                    </p:animScale>
                                  </p:childTnLst>
                                </p:cTn>
                              </p:par>
                              <p:par>
                                <p:cTn id="15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15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11111E-6 L 0.00243 -0.10625 " pathEditMode="relative" rAng="0" ptsTypes="AA">
                                      <p:cBhvr>
                                        <p:cTn id="1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" y="-5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  <p:bldP spid="11" grpId="3" animBg="1"/>
      <p:bldP spid="20" grpId="0" animBg="1"/>
      <p:bldP spid="20" grpId="1" animBg="1"/>
      <p:bldP spid="20" grpId="2" animBg="1"/>
      <p:bldP spid="20" grpId="3" animBg="1"/>
      <p:bldP spid="22" grpId="0" animBg="1"/>
      <p:bldP spid="22" grpId="1" animBg="1"/>
      <p:bldP spid="22" grpId="2" animBg="1"/>
      <p:bldP spid="22" grpId="3" animBg="1"/>
      <p:bldP spid="24" grpId="0" animBg="1"/>
      <p:bldP spid="24" grpId="1" animBg="1"/>
      <p:bldP spid="24" grpId="2" animBg="1"/>
      <p:bldP spid="24" grpId="3" animBg="1"/>
      <p:bldP spid="26" grpId="0" animBg="1"/>
      <p:bldP spid="26" grpId="1" animBg="1"/>
      <p:bldP spid="26" grpId="2" animBg="1"/>
      <p:bldP spid="26" grpId="3" animBg="1"/>
      <p:bldP spid="28" grpId="0" animBg="1"/>
      <p:bldP spid="28" grpId="1" animBg="1"/>
      <p:bldP spid="28" grpId="2" animBg="1"/>
      <p:bldP spid="28" grpId="3" animBg="1"/>
      <p:bldP spid="30" grpId="0" animBg="1"/>
      <p:bldP spid="30" grpId="1" animBg="1"/>
      <p:bldP spid="30" grpId="2" animBg="1"/>
      <p:bldP spid="30" grpId="3" animBg="1"/>
      <p:bldP spid="32" grpId="0" animBg="1"/>
      <p:bldP spid="32" grpId="1" animBg="1"/>
      <p:bldP spid="32" grpId="2" animBg="1"/>
      <p:bldP spid="32" grpId="3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Wärmeakkumulation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r>
              <a:rPr lang="de-CH" dirty="0"/>
              <a:t>Ein gepulster Strahl bewegt sich entlang einer geraden Linie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r>
              <a:rPr lang="de-CH" dirty="0"/>
              <a:t>Die im Material deponierte Energie führt zu einer expandierenden Temperaturverteilung deren Werte mit er Zeit abnehmen. </a:t>
            </a:r>
          </a:p>
          <a:p>
            <a:endParaRPr lang="de-CH" dirty="0"/>
          </a:p>
          <a:p>
            <a:r>
              <a:rPr lang="de-CH" dirty="0"/>
              <a:t>Die Überlagerung dieser Temperatur-verteilungen kann aber zu einer Akkumulation der Wärme und damit zu hohen Temperaturen führen.</a:t>
            </a:r>
          </a:p>
          <a:p>
            <a:endParaRPr lang="de-CH" dirty="0"/>
          </a:p>
          <a:p>
            <a:r>
              <a:rPr lang="de-CH" dirty="0"/>
              <a:t>Ist dieser Einfluss entscheidend?</a:t>
            </a:r>
          </a:p>
        </p:txBody>
      </p:sp>
      <p:sp>
        <p:nvSpPr>
          <p:cNvPr id="7" name="Rechteck 6"/>
          <p:cNvSpPr/>
          <p:nvPr/>
        </p:nvSpPr>
        <p:spPr>
          <a:xfrm>
            <a:off x="1999937" y="4524357"/>
            <a:ext cx="3960000" cy="84182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Ellipse 8"/>
          <p:cNvSpPr/>
          <p:nvPr/>
        </p:nvSpPr>
        <p:spPr>
          <a:xfrm>
            <a:off x="2641610" y="4393728"/>
            <a:ext cx="356768" cy="356768"/>
          </a:xfrm>
          <a:prstGeom prst="ellipse">
            <a:avLst/>
          </a:prstGeom>
          <a:solidFill>
            <a:srgbClr val="C00000">
              <a:alpha val="2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Ellipse 10"/>
          <p:cNvSpPr/>
          <p:nvPr/>
        </p:nvSpPr>
        <p:spPr>
          <a:xfrm>
            <a:off x="2840514" y="4395717"/>
            <a:ext cx="356768" cy="356768"/>
          </a:xfrm>
          <a:prstGeom prst="ellipse">
            <a:avLst/>
          </a:prstGeom>
          <a:solidFill>
            <a:srgbClr val="C00000">
              <a:alpha val="2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Ellipse 12"/>
          <p:cNvSpPr/>
          <p:nvPr/>
        </p:nvSpPr>
        <p:spPr>
          <a:xfrm>
            <a:off x="3065352" y="4393728"/>
            <a:ext cx="356768" cy="356768"/>
          </a:xfrm>
          <a:prstGeom prst="ellipse">
            <a:avLst/>
          </a:prstGeom>
          <a:solidFill>
            <a:srgbClr val="C00000">
              <a:alpha val="2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Ellipse 14"/>
          <p:cNvSpPr/>
          <p:nvPr/>
        </p:nvSpPr>
        <p:spPr>
          <a:xfrm>
            <a:off x="3264256" y="4395717"/>
            <a:ext cx="356768" cy="356768"/>
          </a:xfrm>
          <a:prstGeom prst="ellipse">
            <a:avLst/>
          </a:prstGeom>
          <a:solidFill>
            <a:srgbClr val="C00000">
              <a:alpha val="2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Ellipse 16"/>
          <p:cNvSpPr/>
          <p:nvPr/>
        </p:nvSpPr>
        <p:spPr>
          <a:xfrm>
            <a:off x="3490896" y="4391739"/>
            <a:ext cx="356768" cy="356768"/>
          </a:xfrm>
          <a:prstGeom prst="ellipse">
            <a:avLst/>
          </a:prstGeom>
          <a:solidFill>
            <a:srgbClr val="C00000">
              <a:alpha val="2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9" name="Ellipse 18"/>
          <p:cNvSpPr/>
          <p:nvPr/>
        </p:nvSpPr>
        <p:spPr>
          <a:xfrm>
            <a:off x="3724527" y="4395717"/>
            <a:ext cx="356768" cy="356768"/>
          </a:xfrm>
          <a:prstGeom prst="ellipse">
            <a:avLst/>
          </a:prstGeom>
          <a:solidFill>
            <a:srgbClr val="C00000">
              <a:alpha val="2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0" name="Rechteck 19"/>
          <p:cNvSpPr/>
          <p:nvPr/>
        </p:nvSpPr>
        <p:spPr>
          <a:xfrm>
            <a:off x="1999937" y="3216166"/>
            <a:ext cx="3960001" cy="13299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7981" y="2659315"/>
            <a:ext cx="1444026" cy="1913853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6885" y="2661304"/>
            <a:ext cx="1444026" cy="1913853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1723" y="2659315"/>
            <a:ext cx="1444026" cy="1913853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0627" y="2661304"/>
            <a:ext cx="1444026" cy="1913853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7267" y="2657326"/>
            <a:ext cx="1444026" cy="1913853"/>
          </a:xfrm>
          <a:prstGeom prst="rect">
            <a:avLst/>
          </a:prstGeom>
        </p:spPr>
      </p:pic>
      <p:pic>
        <p:nvPicPr>
          <p:cNvPr id="18" name="Grafik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0898" y="2661304"/>
            <a:ext cx="1444026" cy="191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986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6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" dur="6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6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6000" fill="hold"/>
                                        <p:tgtEl>
                                          <p:spTgt spid="9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6" presetClass="emp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6" dur="5000" fill="hold"/>
                                        <p:tgtEl>
                                          <p:spTgt spid="11"/>
                                        </p:tgtEl>
                                      </p:cBhvr>
                                      <p:by x="350000" y="35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mph" presetSubtype="2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1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5" dur="1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1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6" presetClass="emph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38" dur="4000" fill="hold"/>
                                        <p:tgtEl>
                                          <p:spTgt spid="13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mph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7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6" presetClass="emph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50" dur="3000" fill="hold"/>
                                        <p:tgtEl>
                                          <p:spTgt spid="15"/>
                                        </p:tgtEl>
                                      </p:cBhvr>
                                      <p:by x="250000" y="25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6" presetClass="emph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62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mph" presetSubtype="2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6" presetClass="emph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74" dur="1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1" grpId="0" animBg="1"/>
      <p:bldP spid="11" grpId="1" animBg="1"/>
      <p:bldP spid="13" grpId="0" animBg="1"/>
      <p:bldP spid="13" grpId="1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C37F3E3A-0B7E-491D-907E-EC4642A7BA5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97337" y="1493377"/>
            <a:ext cx="11168752" cy="4464972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C307B59B-F89B-40F1-8060-CDE22F1500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Wo könnten die Grenzen der Skalierung liegen?</a:t>
            </a:r>
          </a:p>
        </p:txBody>
      </p:sp>
      <p:cxnSp>
        <p:nvCxnSpPr>
          <p:cNvPr id="4" name="Gerader Verbinder 3"/>
          <p:cNvCxnSpPr/>
          <p:nvPr/>
        </p:nvCxnSpPr>
        <p:spPr>
          <a:xfrm>
            <a:off x="7728155" y="1493377"/>
            <a:ext cx="39329" cy="478943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/>
          <p:cNvCxnSpPr/>
          <p:nvPr/>
        </p:nvCxnSpPr>
        <p:spPr>
          <a:xfrm>
            <a:off x="4960374" y="1493377"/>
            <a:ext cx="39329" cy="478943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feld 6"/>
          <p:cNvSpPr txBox="1"/>
          <p:nvPr/>
        </p:nvSpPr>
        <p:spPr>
          <a:xfrm>
            <a:off x="7767484" y="5882703"/>
            <a:ext cx="885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1 </a:t>
            </a:r>
            <a:r>
              <a:rPr lang="de-CH" sz="20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MHz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4980038" y="5920526"/>
            <a:ext cx="8338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1 </a:t>
            </a:r>
            <a:r>
              <a:rPr lang="de-CH" sz="20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GHz</a:t>
            </a:r>
          </a:p>
        </p:txBody>
      </p:sp>
      <p:sp>
        <p:nvSpPr>
          <p:cNvPr id="9" name="Rechteck 8"/>
          <p:cNvSpPr/>
          <p:nvPr/>
        </p:nvSpPr>
        <p:spPr>
          <a:xfrm>
            <a:off x="4960374" y="1617407"/>
            <a:ext cx="2767781" cy="7767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err="1"/>
              <a:t>Shielding</a:t>
            </a:r>
            <a:r>
              <a:rPr lang="de-CH" dirty="0"/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368842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7"/>
          <p:cNvPicPr>
            <a:picLocks noGrp="1" noChangeAspect="1"/>
          </p:cNvPicPr>
          <p:nvPr>
            <p:ph sz="half" idx="13"/>
          </p:nvPr>
        </p:nvPicPr>
        <p:blipFill>
          <a:blip r:embed="rId2"/>
          <a:stretch>
            <a:fillRect/>
          </a:stretch>
        </p:blipFill>
        <p:spPr>
          <a:xfrm>
            <a:off x="450851" y="1611119"/>
            <a:ext cx="3959225" cy="334141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Stahl: Wärmeakkumulation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Inhaltsplatzhalter 5"/>
          <p:cNvSpPr>
            <a:spLocks noGrp="1"/>
          </p:cNvSpPr>
          <p:nvPr>
            <p:ph sz="half" idx="15"/>
          </p:nvPr>
        </p:nvSpPr>
        <p:spPr>
          <a:xfrm>
            <a:off x="8357419" y="1439230"/>
            <a:ext cx="3349780" cy="3960000"/>
          </a:xfrm>
        </p:spPr>
        <p:txBody>
          <a:bodyPr/>
          <a:lstStyle/>
          <a:p>
            <a:r>
              <a:rPr lang="de-CH" dirty="0"/>
              <a:t>Identische Raten für 8.1MHz </a:t>
            </a:r>
            <a:r>
              <a:rPr lang="de-CH" dirty="0" err="1"/>
              <a:t>and</a:t>
            </a:r>
            <a:r>
              <a:rPr lang="de-CH" dirty="0"/>
              <a:t> 10MHz</a:t>
            </a:r>
          </a:p>
          <a:p>
            <a:endParaRPr lang="de-CH" dirty="0"/>
          </a:p>
          <a:p>
            <a:r>
              <a:rPr lang="de-CH" dirty="0"/>
              <a:t>Abnahme um15% für 40MHz</a:t>
            </a:r>
          </a:p>
          <a:p>
            <a:endParaRPr lang="de-CH" dirty="0"/>
          </a:p>
          <a:p>
            <a:r>
              <a:rPr lang="de-CH" dirty="0"/>
              <a:t>Glatte Oberfläche, gute Qualität</a:t>
            </a: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933" y="1766095"/>
            <a:ext cx="3740399" cy="2805299"/>
          </a:xfrm>
          <a:prstGeom prst="rect">
            <a:avLst/>
          </a:prstGeom>
        </p:spPr>
      </p:pic>
      <p:sp>
        <p:nvSpPr>
          <p:cNvPr id="12" name="Ellipse 11"/>
          <p:cNvSpPr/>
          <p:nvPr/>
        </p:nvSpPr>
        <p:spPr>
          <a:xfrm>
            <a:off x="1473920" y="2561634"/>
            <a:ext cx="105506" cy="105506"/>
          </a:xfrm>
          <a:prstGeom prst="ellipse">
            <a:avLst/>
          </a:prstGeom>
          <a:noFill/>
          <a:ln w="19050"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Textfeld 12"/>
          <p:cNvSpPr txBox="1"/>
          <p:nvPr/>
        </p:nvSpPr>
        <p:spPr>
          <a:xfrm>
            <a:off x="1644283" y="2445111"/>
            <a:ext cx="981935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CH" sz="1400" dirty="0" err="1">
                <a:solidFill>
                  <a:srgbClr val="0070C0"/>
                </a:solidFill>
                <a:latin typeface="+mn-lt"/>
              </a:rPr>
              <a:t>P</a:t>
            </a:r>
            <a:r>
              <a:rPr lang="de-CH" sz="1400" baseline="-25000" dirty="0" err="1">
                <a:solidFill>
                  <a:srgbClr val="0070C0"/>
                </a:solidFill>
                <a:latin typeface="+mn-lt"/>
              </a:rPr>
              <a:t>av</a:t>
            </a:r>
            <a:r>
              <a:rPr lang="de-CH" sz="1400" dirty="0">
                <a:solidFill>
                  <a:srgbClr val="0070C0"/>
                </a:solidFill>
                <a:latin typeface="+mn-lt"/>
              </a:rPr>
              <a:t> = 0.4 W</a:t>
            </a:r>
          </a:p>
        </p:txBody>
      </p:sp>
    </p:spTree>
    <p:extLst>
      <p:ext uri="{BB962C8B-B14F-4D97-AF65-F5344CB8AC3E}">
        <p14:creationId xmlns:p14="http://schemas.microsoft.com/office/powerpoint/2010/main" val="31673467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nhaltsplatzhalter 7"/>
          <p:cNvPicPr>
            <a:picLocks noGrp="1" noChangeAspect="1"/>
          </p:cNvPicPr>
          <p:nvPr>
            <p:ph sz="half" idx="13"/>
          </p:nvPr>
        </p:nvPicPr>
        <p:blipFill>
          <a:blip r:embed="rId2"/>
          <a:stretch>
            <a:fillRect/>
          </a:stretch>
        </p:blipFill>
        <p:spPr>
          <a:xfrm>
            <a:off x="450000" y="1612800"/>
            <a:ext cx="3959225" cy="334141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Stahl: Wärmeakkumulation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Inhaltsplatzhalter 5"/>
          <p:cNvSpPr>
            <a:spLocks noGrp="1"/>
          </p:cNvSpPr>
          <p:nvPr>
            <p:ph sz="half" idx="15"/>
          </p:nvPr>
        </p:nvSpPr>
        <p:spPr>
          <a:xfrm>
            <a:off x="8359200" y="1439230"/>
            <a:ext cx="3351600" cy="3960000"/>
          </a:xfrm>
        </p:spPr>
        <p:txBody>
          <a:bodyPr/>
          <a:lstStyle/>
          <a:p>
            <a:r>
              <a:rPr lang="de-CH" dirty="0"/>
              <a:t>Identische Raten für </a:t>
            </a:r>
            <a:br>
              <a:rPr lang="de-CH" dirty="0"/>
            </a:br>
            <a:r>
              <a:rPr lang="de-CH" dirty="0"/>
              <a:t>8.1MHz </a:t>
            </a:r>
            <a:r>
              <a:rPr lang="de-CH" dirty="0" err="1"/>
              <a:t>and</a:t>
            </a:r>
            <a:r>
              <a:rPr lang="de-CH" dirty="0"/>
              <a:t> 10MHz</a:t>
            </a:r>
          </a:p>
          <a:p>
            <a:endParaRPr lang="de-CH" dirty="0"/>
          </a:p>
          <a:p>
            <a:r>
              <a:rPr lang="de-CH" dirty="0"/>
              <a:t>Abnahme um15% für 40MHz</a:t>
            </a:r>
          </a:p>
          <a:p>
            <a:endParaRPr lang="de-CH" dirty="0"/>
          </a:p>
          <a:p>
            <a:r>
              <a:rPr lang="de-CH" dirty="0"/>
              <a:t>Unebene, zerklüftete Fläche für 10MHz</a:t>
            </a:r>
          </a:p>
        </p:txBody>
      </p:sp>
      <p:sp>
        <p:nvSpPr>
          <p:cNvPr id="12" name="Ellipse 11"/>
          <p:cNvSpPr/>
          <p:nvPr/>
        </p:nvSpPr>
        <p:spPr>
          <a:xfrm>
            <a:off x="1494140" y="2267183"/>
            <a:ext cx="105506" cy="105506"/>
          </a:xfrm>
          <a:prstGeom prst="ellipse">
            <a:avLst/>
          </a:prstGeom>
          <a:noFill/>
          <a:ln w="31750">
            <a:solidFill>
              <a:srgbClr val="E78E2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Textfeld 12"/>
          <p:cNvSpPr txBox="1"/>
          <p:nvPr/>
        </p:nvSpPr>
        <p:spPr>
          <a:xfrm>
            <a:off x="1680125" y="1999526"/>
            <a:ext cx="937051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CH" sz="1400" dirty="0" err="1">
                <a:solidFill>
                  <a:srgbClr val="E78E23"/>
                </a:solidFill>
                <a:latin typeface="+mn-lt"/>
              </a:rPr>
              <a:t>P</a:t>
            </a:r>
            <a:r>
              <a:rPr lang="de-CH" sz="1400" baseline="-25000" dirty="0" err="1">
                <a:solidFill>
                  <a:srgbClr val="E78E23"/>
                </a:solidFill>
                <a:latin typeface="+mn-lt"/>
              </a:rPr>
              <a:t>av</a:t>
            </a:r>
            <a:r>
              <a:rPr lang="de-CH" sz="1400" dirty="0">
                <a:solidFill>
                  <a:srgbClr val="E78E23"/>
                </a:solidFill>
                <a:latin typeface="+mn-lt"/>
              </a:rPr>
              <a:t> = 54 W</a:t>
            </a: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800" y="1767600"/>
            <a:ext cx="3740399" cy="2805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5434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nhaltsplatzhalter 7"/>
          <p:cNvPicPr>
            <a:picLocks noGrp="1" noChangeAspect="1"/>
          </p:cNvPicPr>
          <p:nvPr>
            <p:ph sz="half" idx="13"/>
          </p:nvPr>
        </p:nvPicPr>
        <p:blipFill>
          <a:blip r:embed="rId2"/>
          <a:stretch>
            <a:fillRect/>
          </a:stretch>
        </p:blipFill>
        <p:spPr>
          <a:xfrm>
            <a:off x="450000" y="1612800"/>
            <a:ext cx="3959225" cy="334141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Stahl: Wärmeakkumulation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half" idx="15"/>
          </p:nvPr>
        </p:nvSpPr>
        <p:spPr>
          <a:xfrm>
            <a:off x="8359199" y="1439230"/>
            <a:ext cx="3552063" cy="4680584"/>
          </a:xfrm>
        </p:spPr>
        <p:txBody>
          <a:bodyPr lIns="0" rIns="0"/>
          <a:lstStyle/>
          <a:p>
            <a:r>
              <a:rPr lang="de-CH" dirty="0"/>
              <a:t>Identische Raten für </a:t>
            </a:r>
            <a:br>
              <a:rPr lang="de-CH" dirty="0"/>
            </a:br>
            <a:r>
              <a:rPr lang="de-CH" dirty="0"/>
              <a:t>8.1MHz </a:t>
            </a:r>
            <a:r>
              <a:rPr lang="de-CH" dirty="0" err="1"/>
              <a:t>and</a:t>
            </a:r>
            <a:r>
              <a:rPr lang="de-CH" dirty="0"/>
              <a:t> 10MHz</a:t>
            </a:r>
          </a:p>
          <a:p>
            <a:endParaRPr lang="de-CH" dirty="0"/>
          </a:p>
          <a:p>
            <a:r>
              <a:rPr lang="de-CH" dirty="0"/>
              <a:t>Abnahme um15% für 40MHz</a:t>
            </a:r>
          </a:p>
          <a:p>
            <a:endParaRPr lang="de-CH" dirty="0"/>
          </a:p>
          <a:p>
            <a:r>
              <a:rPr lang="de-CH" dirty="0"/>
              <a:t>Noch ausgeprägter für </a:t>
            </a:r>
            <a:br>
              <a:rPr lang="de-CH" dirty="0"/>
            </a:br>
            <a:r>
              <a:rPr lang="de-CH" dirty="0"/>
              <a:t>40MHz</a:t>
            </a:r>
          </a:p>
          <a:p>
            <a:endParaRPr lang="de-CH" dirty="0"/>
          </a:p>
          <a:p>
            <a:r>
              <a:rPr lang="de-CH" dirty="0"/>
              <a:t>Fazit für Stahl</a:t>
            </a:r>
          </a:p>
          <a:p>
            <a:pPr lvl="1"/>
            <a:r>
              <a:rPr lang="de-CH" dirty="0"/>
              <a:t>Wenig Abschirmung</a:t>
            </a:r>
          </a:p>
          <a:p>
            <a:pPr lvl="1"/>
            <a:r>
              <a:rPr lang="de-CH" dirty="0"/>
              <a:t>Wärmeakkumulation</a:t>
            </a:r>
          </a:p>
        </p:txBody>
      </p:sp>
      <p:sp>
        <p:nvSpPr>
          <p:cNvPr id="12" name="Ellipse 11"/>
          <p:cNvSpPr/>
          <p:nvPr/>
        </p:nvSpPr>
        <p:spPr>
          <a:xfrm>
            <a:off x="1318350" y="2701369"/>
            <a:ext cx="105506" cy="105506"/>
          </a:xfrm>
          <a:prstGeom prst="ellipse">
            <a:avLst/>
          </a:prstGeom>
          <a:noFill/>
          <a:ln w="31750">
            <a:solidFill>
              <a:srgbClr val="FFCC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Textfeld 12"/>
          <p:cNvSpPr txBox="1"/>
          <p:nvPr/>
        </p:nvSpPr>
        <p:spPr>
          <a:xfrm>
            <a:off x="1504849" y="2600234"/>
            <a:ext cx="1028423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CH" sz="1400" dirty="0" err="1">
                <a:solidFill>
                  <a:srgbClr val="FFCC00"/>
                </a:solidFill>
                <a:latin typeface="+mn-lt"/>
              </a:rPr>
              <a:t>P</a:t>
            </a:r>
            <a:r>
              <a:rPr lang="de-CH" sz="1400" baseline="-25000" dirty="0" err="1">
                <a:solidFill>
                  <a:srgbClr val="FFCC00"/>
                </a:solidFill>
                <a:latin typeface="+mn-lt"/>
              </a:rPr>
              <a:t>av</a:t>
            </a:r>
            <a:r>
              <a:rPr lang="de-CH" sz="1400" dirty="0">
                <a:solidFill>
                  <a:srgbClr val="FFCC00"/>
                </a:solidFill>
                <a:latin typeface="+mn-lt"/>
              </a:rPr>
              <a:t> = 155 W</a:t>
            </a:r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800" y="1767600"/>
            <a:ext cx="3740398" cy="2805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811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Kupfer: Abschirmung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half" idx="15"/>
          </p:nvPr>
        </p:nvSpPr>
        <p:spPr>
          <a:xfrm>
            <a:off x="8359200" y="1439230"/>
            <a:ext cx="3443779" cy="4680583"/>
          </a:xfrm>
        </p:spPr>
        <p:txBody>
          <a:bodyPr/>
          <a:lstStyle/>
          <a:p>
            <a:r>
              <a:rPr lang="de-CH" dirty="0"/>
              <a:t>Recht glatte  Ober-fläche für höchste </a:t>
            </a:r>
            <a:r>
              <a:rPr lang="de-CH" dirty="0" err="1"/>
              <a:t>Fluenz</a:t>
            </a:r>
            <a:r>
              <a:rPr lang="de-CH" dirty="0"/>
              <a:t> bei 5MHz</a:t>
            </a:r>
          </a:p>
          <a:p>
            <a:r>
              <a:rPr lang="de-CH" dirty="0"/>
              <a:t>Hohe </a:t>
            </a:r>
            <a:r>
              <a:rPr lang="de-CH" dirty="0" err="1"/>
              <a:t>Abtragsleistung</a:t>
            </a:r>
            <a:endParaRPr lang="de-CH" dirty="0"/>
          </a:p>
          <a:p>
            <a:r>
              <a:rPr lang="de-CH" dirty="0"/>
              <a:t>Starke Abschirmung ab 2MHz Repetitionsrate</a:t>
            </a:r>
          </a:p>
          <a:p>
            <a:endParaRPr lang="de-CH" dirty="0"/>
          </a:p>
          <a:p>
            <a:r>
              <a:rPr lang="de-CH" dirty="0"/>
              <a:t>Fazit Kupfer</a:t>
            </a:r>
          </a:p>
          <a:p>
            <a:pPr lvl="1"/>
            <a:r>
              <a:rPr lang="de-CH" dirty="0"/>
              <a:t>Kaum Wärme-akkumulation</a:t>
            </a:r>
          </a:p>
          <a:p>
            <a:pPr lvl="1"/>
            <a:r>
              <a:rPr lang="de-CH" dirty="0"/>
              <a:t>Starke Abschirmung</a:t>
            </a:r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sz="half" idx="13"/>
          </p:nvPr>
        </p:nvPicPr>
        <p:blipFill>
          <a:blip r:embed="rId2"/>
          <a:stretch>
            <a:fillRect/>
          </a:stretch>
        </p:blipFill>
        <p:spPr>
          <a:xfrm>
            <a:off x="450000" y="1612800"/>
            <a:ext cx="3959225" cy="3458125"/>
          </a:xfrm>
          <a:prstGeom prst="rect">
            <a:avLst/>
          </a:prstGeom>
        </p:spPr>
      </p:pic>
      <p:sp>
        <p:nvSpPr>
          <p:cNvPr id="8" name="Ellipse 7"/>
          <p:cNvSpPr/>
          <p:nvPr/>
        </p:nvSpPr>
        <p:spPr>
          <a:xfrm>
            <a:off x="3580068" y="2087017"/>
            <a:ext cx="158262" cy="158262"/>
          </a:xfrm>
          <a:prstGeom prst="ellipse">
            <a:avLst/>
          </a:prstGeom>
          <a:noFill/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Textfeld 8"/>
          <p:cNvSpPr txBox="1"/>
          <p:nvPr/>
        </p:nvSpPr>
        <p:spPr>
          <a:xfrm>
            <a:off x="3204682" y="1788032"/>
            <a:ext cx="10284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400" dirty="0" err="1">
                <a:solidFill>
                  <a:srgbClr val="C00000"/>
                </a:solidFill>
                <a:latin typeface="+mn-lt"/>
              </a:rPr>
              <a:t>P</a:t>
            </a:r>
            <a:r>
              <a:rPr lang="de-CH" sz="1400" baseline="-25000" dirty="0" err="1">
                <a:solidFill>
                  <a:srgbClr val="C00000"/>
                </a:solidFill>
                <a:latin typeface="+mn-lt"/>
              </a:rPr>
              <a:t>av</a:t>
            </a:r>
            <a:r>
              <a:rPr lang="de-CH" sz="1400" dirty="0">
                <a:solidFill>
                  <a:srgbClr val="C00000"/>
                </a:solidFill>
                <a:latin typeface="+mn-lt"/>
              </a:rPr>
              <a:t> = 305 W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1418728" y="4242312"/>
            <a:ext cx="17158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400" dirty="0">
                <a:solidFill>
                  <a:srgbClr val="C00000"/>
                </a:solidFill>
                <a:latin typeface="Symbol" panose="05050102010706020507" pitchFamily="18" charset="2"/>
              </a:rPr>
              <a:t>D</a:t>
            </a:r>
            <a:r>
              <a:rPr lang="de-CH" sz="1400" dirty="0">
                <a:solidFill>
                  <a:srgbClr val="C00000"/>
                </a:solidFill>
                <a:latin typeface="+mn-lt"/>
              </a:rPr>
              <a:t>V/</a:t>
            </a:r>
            <a:r>
              <a:rPr lang="de-CH" sz="1400" dirty="0" err="1">
                <a:solidFill>
                  <a:srgbClr val="C00000"/>
                </a:solidFill>
                <a:latin typeface="Symbol" panose="05050102010706020507" pitchFamily="18" charset="2"/>
              </a:rPr>
              <a:t>D</a:t>
            </a:r>
            <a:r>
              <a:rPr lang="de-CH" sz="1400" dirty="0" err="1">
                <a:solidFill>
                  <a:srgbClr val="C00000"/>
                </a:solidFill>
                <a:latin typeface="+mn-lt"/>
              </a:rPr>
              <a:t>t</a:t>
            </a:r>
            <a:r>
              <a:rPr lang="de-CH" sz="1400" dirty="0">
                <a:solidFill>
                  <a:srgbClr val="C00000"/>
                </a:solidFill>
                <a:latin typeface="+mn-lt"/>
              </a:rPr>
              <a:t> ≈ 40 mm</a:t>
            </a:r>
            <a:r>
              <a:rPr lang="de-CH" sz="1400" baseline="30000" dirty="0">
                <a:solidFill>
                  <a:srgbClr val="C00000"/>
                </a:solidFill>
                <a:latin typeface="+mn-lt"/>
              </a:rPr>
              <a:t>3</a:t>
            </a:r>
            <a:r>
              <a:rPr lang="de-CH" sz="1400" dirty="0">
                <a:solidFill>
                  <a:srgbClr val="C00000"/>
                </a:solidFill>
                <a:latin typeface="+mn-lt"/>
              </a:rPr>
              <a:t>/min</a:t>
            </a:r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800" y="1767600"/>
            <a:ext cx="3739200" cy="2804400"/>
          </a:xfrm>
          <a:prstGeom prst="rect">
            <a:avLst/>
          </a:prstGeom>
        </p:spPr>
      </p:pic>
      <p:cxnSp>
        <p:nvCxnSpPr>
          <p:cNvPr id="12" name="Gerader Verbinder 11"/>
          <p:cNvCxnSpPr/>
          <p:nvPr/>
        </p:nvCxnSpPr>
        <p:spPr>
          <a:xfrm flipH="1">
            <a:off x="966788" y="2366963"/>
            <a:ext cx="2443162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Gerader Verbinder 18"/>
          <p:cNvCxnSpPr/>
          <p:nvPr/>
        </p:nvCxnSpPr>
        <p:spPr>
          <a:xfrm flipH="1">
            <a:off x="966788" y="2552700"/>
            <a:ext cx="2128837" cy="14288"/>
          </a:xfrm>
          <a:prstGeom prst="line">
            <a:avLst/>
          </a:prstGeom>
          <a:ln>
            <a:solidFill>
              <a:srgbClr val="E78E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Gerader Verbinder 22"/>
          <p:cNvCxnSpPr/>
          <p:nvPr/>
        </p:nvCxnSpPr>
        <p:spPr>
          <a:xfrm flipH="1">
            <a:off x="966788" y="2781300"/>
            <a:ext cx="12954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Gerader Verbinder 24"/>
          <p:cNvCxnSpPr/>
          <p:nvPr/>
        </p:nvCxnSpPr>
        <p:spPr>
          <a:xfrm flipH="1">
            <a:off x="966788" y="2962275"/>
            <a:ext cx="1104900" cy="0"/>
          </a:xfrm>
          <a:prstGeom prst="line">
            <a:avLst/>
          </a:prstGeom>
          <a:ln>
            <a:solidFill>
              <a:srgbClr val="FEE00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Gerader Verbinder 26"/>
          <p:cNvCxnSpPr/>
          <p:nvPr/>
        </p:nvCxnSpPr>
        <p:spPr>
          <a:xfrm flipH="1">
            <a:off x="966788" y="3733800"/>
            <a:ext cx="352425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5261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</p:bldLst>
  </p:timing>
</p:sld>
</file>

<file path=ppt/theme/theme1.xml><?xml version="1.0" encoding="utf-8"?>
<a:theme xmlns:a="http://schemas.openxmlformats.org/drawingml/2006/main" name="BFH_PPT_Vorlage_16-9">
  <a:themeElements>
    <a:clrScheme name="BFH RGB">
      <a:dk1>
        <a:sysClr val="windowText" lastClr="000000"/>
      </a:dk1>
      <a:lt1>
        <a:sysClr val="window" lastClr="FFFFFF"/>
      </a:lt1>
      <a:dk2>
        <a:srgbClr val="697D91"/>
      </a:dk2>
      <a:lt2>
        <a:srgbClr val="EEECE1"/>
      </a:lt2>
      <a:accent1>
        <a:srgbClr val="556455"/>
      </a:accent1>
      <a:accent2>
        <a:srgbClr val="8CAF82"/>
      </a:accent2>
      <a:accent3>
        <a:srgbClr val="506E96"/>
      </a:accent3>
      <a:accent4>
        <a:srgbClr val="87B9C8"/>
      </a:accent4>
      <a:accent5>
        <a:srgbClr val="645078"/>
      </a:accent5>
      <a:accent6>
        <a:srgbClr val="A087AA"/>
      </a:accent6>
      <a:hlink>
        <a:srgbClr val="699BBE"/>
      </a:hlink>
      <a:folHlink>
        <a:srgbClr val="B9916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BFH_PPT_Vorlage_16-9</Template>
  <TotalTime>0</TotalTime>
  <Words>1204</Words>
  <Application>Microsoft Office PowerPoint</Application>
  <PresentationFormat>Benutzerdefiniert</PresentationFormat>
  <Paragraphs>327</Paragraphs>
  <Slides>42</Slides>
  <Notes>1</Notes>
  <HiddenSlides>7</HiddenSlides>
  <MMClips>0</MMClips>
  <ScaleCrop>false</ScaleCrop>
  <HeadingPairs>
    <vt:vector size="8" baseType="variant">
      <vt:variant>
        <vt:lpstr>Verwendete Schriftarten</vt:lpstr>
      </vt:variant>
      <vt:variant>
        <vt:i4>12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2</vt:i4>
      </vt:variant>
      <vt:variant>
        <vt:lpstr>Folientitel</vt:lpstr>
      </vt:variant>
      <vt:variant>
        <vt:i4>42</vt:i4>
      </vt:variant>
    </vt:vector>
  </HeadingPairs>
  <TitlesOfParts>
    <vt:vector size="57" baseType="lpstr">
      <vt:lpstr>MS PGothic</vt:lpstr>
      <vt:lpstr>MS PGothic</vt:lpstr>
      <vt:lpstr>Arial</vt:lpstr>
      <vt:lpstr>Calibri</vt:lpstr>
      <vt:lpstr>Cambria</vt:lpstr>
      <vt:lpstr>Cambria Math</vt:lpstr>
      <vt:lpstr>Lucida Grande</vt:lpstr>
      <vt:lpstr>Lucida Sans</vt:lpstr>
      <vt:lpstr>Lucida Sans Unicode</vt:lpstr>
      <vt:lpstr>Symbol</vt:lpstr>
      <vt:lpstr>Times</vt:lpstr>
      <vt:lpstr>Times New Roman</vt:lpstr>
      <vt:lpstr>BFH_PPT_Vorlage_16-9</vt:lpstr>
      <vt:lpstr>Formel</vt:lpstr>
      <vt:lpstr>Equation</vt:lpstr>
      <vt:lpstr>Laser Mikrobearbeitung: Physialische Grundlagen</vt:lpstr>
      <vt:lpstr>Inhalt</vt:lpstr>
      <vt:lpstr>Laser-Strahlung</vt:lpstr>
      <vt:lpstr>Ein Laserstrahl</vt:lpstr>
      <vt:lpstr>Ein Laserstrahl</vt:lpstr>
      <vt:lpstr>Fokussierung eines Laserstrahls</vt:lpstr>
      <vt:lpstr>Fokussierung eines Laserstrahls</vt:lpstr>
      <vt:lpstr>Fokussierung eines Laserstrahls</vt:lpstr>
      <vt:lpstr>Fokussierung eines Laserstrahls</vt:lpstr>
      <vt:lpstr>Laserpulse</vt:lpstr>
      <vt:lpstr>Laserpulse</vt:lpstr>
      <vt:lpstr>Polarisation</vt:lpstr>
      <vt:lpstr>Polarisation</vt:lpstr>
      <vt:lpstr>Polarisation: Brewster Winkel</vt:lpstr>
      <vt:lpstr>Polarisation: Brewster Winkel</vt:lpstr>
      <vt:lpstr>Einfluss der Polarisation</vt:lpstr>
      <vt:lpstr>Laserstrahl fällt auf ein Material</vt:lpstr>
      <vt:lpstr>Typische Zeitskalen</vt:lpstr>
      <vt:lpstr>Präzise Bearbeitung von Metallen</vt:lpstr>
      <vt:lpstr>Aber Vorsicht</vt:lpstr>
      <vt:lpstr>Landkarte der Laseranwendungen</vt:lpstr>
      <vt:lpstr>Landkarte der Laseranwendungen (eine andere Version)</vt:lpstr>
      <vt:lpstr>Was heisst ultrakurz?</vt:lpstr>
      <vt:lpstr>Was heisst ultrakurz?</vt:lpstr>
      <vt:lpstr>Typische Zeitskalen</vt:lpstr>
      <vt:lpstr>Skalierung über mittlere Leistung</vt:lpstr>
      <vt:lpstr>Skalierung über mittlere Leistung</vt:lpstr>
      <vt:lpstr>Hammer und Nagel</vt:lpstr>
      <vt:lpstr>Skalierung über mittlere Leistung</vt:lpstr>
      <vt:lpstr>Beispiel: Silber</vt:lpstr>
      <vt:lpstr>Beispiel: Silber</vt:lpstr>
      <vt:lpstr>Abtrag bei verschiedenen Metallen</vt:lpstr>
      <vt:lpstr>Einfluss der Pulsdauer</vt:lpstr>
      <vt:lpstr>Stahl 1.4301 (AISI 304), Dt = 10 ps</vt:lpstr>
      <vt:lpstr>Durchsatz: Prozessfenster und Skalierung</vt:lpstr>
      <vt:lpstr>Abschirmung</vt:lpstr>
      <vt:lpstr>Wärmeakkumulation</vt:lpstr>
      <vt:lpstr>Wo könnten die Grenzen der Skalierung liegen?</vt:lpstr>
      <vt:lpstr>Stahl: Wärmeakkumulation</vt:lpstr>
      <vt:lpstr>Stahl: Wärmeakkumulation</vt:lpstr>
      <vt:lpstr>Stahl: Wärmeakkumulation</vt:lpstr>
      <vt:lpstr>Kupfer: Abschirmung</vt:lpstr>
    </vt:vector>
  </TitlesOfParts>
  <Company>Berner Fachhochschule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Neuenschwander Beat</dc:creator>
  <cp:lastModifiedBy>Neuenschwander Beat</cp:lastModifiedBy>
  <cp:revision>266</cp:revision>
  <cp:lastPrinted>2013-08-23T11:57:04Z</cp:lastPrinted>
  <dcterms:created xsi:type="dcterms:W3CDTF">2016-06-03T08:30:39Z</dcterms:created>
  <dcterms:modified xsi:type="dcterms:W3CDTF">2018-10-09T08:47:43Z</dcterms:modified>
</cp:coreProperties>
</file>