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761" r:id="rId5"/>
    <p:sldId id="781" r:id="rId6"/>
    <p:sldId id="779" r:id="rId7"/>
    <p:sldId id="763" r:id="rId8"/>
    <p:sldId id="770" r:id="rId9"/>
    <p:sldId id="764" r:id="rId10"/>
    <p:sldId id="786" r:id="rId11"/>
    <p:sldId id="792" r:id="rId12"/>
    <p:sldId id="778" r:id="rId13"/>
    <p:sldId id="780" r:id="rId14"/>
    <p:sldId id="790" r:id="rId15"/>
    <p:sldId id="777" r:id="rId16"/>
    <p:sldId id="787" r:id="rId17"/>
    <p:sldId id="788" r:id="rId18"/>
    <p:sldId id="771" r:id="rId19"/>
    <p:sldId id="772" r:id="rId20"/>
    <p:sldId id="773" r:id="rId21"/>
    <p:sldId id="776" r:id="rId22"/>
    <p:sldId id="775" r:id="rId23"/>
    <p:sldId id="783" r:id="rId24"/>
  </p:sldIdLst>
  <p:sldSz cx="12192000" cy="6858000"/>
  <p:notesSz cx="6797675" cy="9929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BDB74A-3A69-B63D-DFC0-DAA42443D51F}" name="Christian Bosshard" initials="CB" userId="2416e39447e39def" providerId="Windows Live"/>
  <p188:author id="{90A04C7D-7888-9012-58E3-95C6D42AA97E}" name="Christoph Harder" initials="CH" userId="7a864fccb6096ae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OSSHARD Christian Andreas" initials="BCA" lastIdx="2" clrIdx="0">
    <p:extLst>
      <p:ext uri="{19B8F6BF-5375-455C-9EA6-DF929625EA0E}">
        <p15:presenceInfo xmlns:p15="http://schemas.microsoft.com/office/powerpoint/2012/main" userId="S-1-5-21-2051235592-1819464152-561262422-38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194740-A44F-4AED-80EE-A7935D4C4B3F}" v="692" dt="2024-04-11T08:24:30.19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147" autoAdjust="0"/>
    <p:restoredTop sz="70588" autoAdjust="0"/>
  </p:normalViewPr>
  <p:slideViewPr>
    <p:cSldViewPr snapToGrid="0">
      <p:cViewPr varScale="1">
        <p:scale>
          <a:sx n="55" d="100"/>
          <a:sy n="55" d="100"/>
        </p:scale>
        <p:origin x="1205" y="3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 Harder" userId="d2907d08-dd29-4d4a-bba4-fdc260f4b3f6" providerId="ADAL" clId="{47194740-A44F-4AED-80EE-A7935D4C4B3F}"/>
    <pc:docChg chg="undo redo custSel delSld modSld sldOrd">
      <pc:chgData name="Christoph Harder" userId="d2907d08-dd29-4d4a-bba4-fdc260f4b3f6" providerId="ADAL" clId="{47194740-A44F-4AED-80EE-A7935D4C4B3F}" dt="2024-04-11T09:00:31.615" v="11618" actId="20577"/>
      <pc:docMkLst>
        <pc:docMk/>
      </pc:docMkLst>
      <pc:sldChg chg="modSp mod">
        <pc:chgData name="Christoph Harder" userId="d2907d08-dd29-4d4a-bba4-fdc260f4b3f6" providerId="ADAL" clId="{47194740-A44F-4AED-80EE-A7935D4C4B3F}" dt="2024-04-11T08:27:29.883" v="11164" actId="20577"/>
        <pc:sldMkLst>
          <pc:docMk/>
          <pc:sldMk cId="334593985" sldId="761"/>
        </pc:sldMkLst>
        <pc:spChg chg="mod">
          <ac:chgData name="Christoph Harder" userId="d2907d08-dd29-4d4a-bba4-fdc260f4b3f6" providerId="ADAL" clId="{47194740-A44F-4AED-80EE-A7935D4C4B3F}" dt="2024-04-03T08:06:06.844" v="1380" actId="20577"/>
          <ac:spMkLst>
            <pc:docMk/>
            <pc:sldMk cId="334593985" sldId="761"/>
            <ac:spMk id="4" creationId="{BFF4784B-D180-A269-B044-9AD17F659A44}"/>
          </ac:spMkLst>
        </pc:spChg>
        <pc:spChg chg="mod">
          <ac:chgData name="Christoph Harder" userId="d2907d08-dd29-4d4a-bba4-fdc260f4b3f6" providerId="ADAL" clId="{47194740-A44F-4AED-80EE-A7935D4C4B3F}" dt="2024-04-11T08:27:29.883" v="11164" actId="20577"/>
          <ac:spMkLst>
            <pc:docMk/>
            <pc:sldMk cId="334593985" sldId="761"/>
            <ac:spMk id="5" creationId="{3F7A54FE-92ED-C019-D2A8-8DCF65E52649}"/>
          </ac:spMkLst>
        </pc:spChg>
      </pc:sldChg>
      <pc:sldChg chg="modNotesTx">
        <pc:chgData name="Christoph Harder" userId="d2907d08-dd29-4d4a-bba4-fdc260f4b3f6" providerId="ADAL" clId="{47194740-A44F-4AED-80EE-A7935D4C4B3F}" dt="2024-04-11T09:00:31.615" v="11618" actId="20577"/>
        <pc:sldMkLst>
          <pc:docMk/>
          <pc:sldMk cId="2812236195" sldId="763"/>
        </pc:sldMkLst>
      </pc:sldChg>
      <pc:sldChg chg="modNotesTx">
        <pc:chgData name="Christoph Harder" userId="d2907d08-dd29-4d4a-bba4-fdc260f4b3f6" providerId="ADAL" clId="{47194740-A44F-4AED-80EE-A7935D4C4B3F}" dt="2024-04-11T06:05:43.572" v="5960" actId="20577"/>
        <pc:sldMkLst>
          <pc:docMk/>
          <pc:sldMk cId="167250794" sldId="764"/>
        </pc:sldMkLst>
      </pc:sldChg>
      <pc:sldChg chg="modSp mod modNotesTx">
        <pc:chgData name="Christoph Harder" userId="d2907d08-dd29-4d4a-bba4-fdc260f4b3f6" providerId="ADAL" clId="{47194740-A44F-4AED-80EE-A7935D4C4B3F}" dt="2024-04-11T04:55:24.154" v="5340" actId="20577"/>
        <pc:sldMkLst>
          <pc:docMk/>
          <pc:sldMk cId="2539714297" sldId="770"/>
        </pc:sldMkLst>
        <pc:spChg chg="mod">
          <ac:chgData name="Christoph Harder" userId="d2907d08-dd29-4d4a-bba4-fdc260f4b3f6" providerId="ADAL" clId="{47194740-A44F-4AED-80EE-A7935D4C4B3F}" dt="2024-04-11T04:53:58.047" v="5195" actId="20577"/>
          <ac:spMkLst>
            <pc:docMk/>
            <pc:sldMk cId="2539714297" sldId="770"/>
            <ac:spMk id="3" creationId="{22EA8A38-FF77-62D6-44E0-DD17F844810B}"/>
          </ac:spMkLst>
        </pc:spChg>
      </pc:sldChg>
      <pc:sldChg chg="ord modNotesTx">
        <pc:chgData name="Christoph Harder" userId="d2907d08-dd29-4d4a-bba4-fdc260f4b3f6" providerId="ADAL" clId="{47194740-A44F-4AED-80EE-A7935D4C4B3F}" dt="2024-04-11T07:08:01.254" v="9581"/>
        <pc:sldMkLst>
          <pc:docMk/>
          <pc:sldMk cId="1239757620" sldId="778"/>
        </pc:sldMkLst>
      </pc:sldChg>
      <pc:sldChg chg="modNotesTx">
        <pc:chgData name="Christoph Harder" userId="d2907d08-dd29-4d4a-bba4-fdc260f4b3f6" providerId="ADAL" clId="{47194740-A44F-4AED-80EE-A7935D4C4B3F}" dt="2024-04-10T06:22:38.065" v="4577" actId="6549"/>
        <pc:sldMkLst>
          <pc:docMk/>
          <pc:sldMk cId="279232354" sldId="779"/>
        </pc:sldMkLst>
      </pc:sldChg>
      <pc:sldChg chg="modSp mod modNotesTx">
        <pc:chgData name="Christoph Harder" userId="d2907d08-dd29-4d4a-bba4-fdc260f4b3f6" providerId="ADAL" clId="{47194740-A44F-4AED-80EE-A7935D4C4B3F}" dt="2024-04-11T08:26:49.057" v="11136" actId="6549"/>
        <pc:sldMkLst>
          <pc:docMk/>
          <pc:sldMk cId="1529834805" sldId="780"/>
        </pc:sldMkLst>
        <pc:spChg chg="mod">
          <ac:chgData name="Christoph Harder" userId="d2907d08-dd29-4d4a-bba4-fdc260f4b3f6" providerId="ADAL" clId="{47194740-A44F-4AED-80EE-A7935D4C4B3F}" dt="2024-04-11T07:22:38.581" v="10971" actId="20577"/>
          <ac:spMkLst>
            <pc:docMk/>
            <pc:sldMk cId="1529834805" sldId="780"/>
            <ac:spMk id="3" creationId="{FEF2C3C3-6A8C-8AFA-3FB8-B405FF122BDF}"/>
          </ac:spMkLst>
        </pc:spChg>
      </pc:sldChg>
      <pc:sldChg chg="modSp mod modNotesTx">
        <pc:chgData name="Christoph Harder" userId="d2907d08-dd29-4d4a-bba4-fdc260f4b3f6" providerId="ADAL" clId="{47194740-A44F-4AED-80EE-A7935D4C4B3F}" dt="2024-04-11T08:28:36.240" v="11238" actId="6549"/>
        <pc:sldMkLst>
          <pc:docMk/>
          <pc:sldMk cId="3313798557" sldId="781"/>
        </pc:sldMkLst>
        <pc:spChg chg="mod">
          <ac:chgData name="Christoph Harder" userId="d2907d08-dd29-4d4a-bba4-fdc260f4b3f6" providerId="ADAL" clId="{47194740-A44F-4AED-80EE-A7935D4C4B3F}" dt="2024-04-11T08:28:36.240" v="11238" actId="6549"/>
          <ac:spMkLst>
            <pc:docMk/>
            <pc:sldMk cId="3313798557" sldId="781"/>
            <ac:spMk id="3" creationId="{C16A5082-DD7E-4517-6442-0F2C94D7427E}"/>
          </ac:spMkLst>
        </pc:spChg>
      </pc:sldChg>
      <pc:sldChg chg="del ord">
        <pc:chgData name="Christoph Harder" userId="d2907d08-dd29-4d4a-bba4-fdc260f4b3f6" providerId="ADAL" clId="{47194740-A44F-4AED-80EE-A7935D4C4B3F}" dt="2024-04-04T07:09:07.307" v="2129" actId="47"/>
        <pc:sldMkLst>
          <pc:docMk/>
          <pc:sldMk cId="2975199071" sldId="784"/>
        </pc:sldMkLst>
      </pc:sldChg>
      <pc:sldChg chg="modSp mod modNotesTx">
        <pc:chgData name="Christoph Harder" userId="d2907d08-dd29-4d4a-bba4-fdc260f4b3f6" providerId="ADAL" clId="{47194740-A44F-4AED-80EE-A7935D4C4B3F}" dt="2024-04-11T06:49:26.887" v="7797" actId="20577"/>
        <pc:sldMkLst>
          <pc:docMk/>
          <pc:sldMk cId="394821675" sldId="786"/>
        </pc:sldMkLst>
        <pc:spChg chg="mod">
          <ac:chgData name="Christoph Harder" userId="d2907d08-dd29-4d4a-bba4-fdc260f4b3f6" providerId="ADAL" clId="{47194740-A44F-4AED-80EE-A7935D4C4B3F}" dt="2024-04-11T06:49:26.887" v="7797" actId="20577"/>
          <ac:spMkLst>
            <pc:docMk/>
            <pc:sldMk cId="394821675" sldId="786"/>
            <ac:spMk id="2" creationId="{9F9B7BAC-7D38-C707-68AE-9460396EBEFB}"/>
          </ac:spMkLst>
        </pc:spChg>
      </pc:sldChg>
      <pc:sldChg chg="modSp mod">
        <pc:chgData name="Christoph Harder" userId="d2907d08-dd29-4d4a-bba4-fdc260f4b3f6" providerId="ADAL" clId="{47194740-A44F-4AED-80EE-A7935D4C4B3F}" dt="2024-04-11T07:24:18.516" v="10972" actId="20577"/>
        <pc:sldMkLst>
          <pc:docMk/>
          <pc:sldMk cId="3656133546" sldId="790"/>
        </pc:sldMkLst>
        <pc:spChg chg="mod">
          <ac:chgData name="Christoph Harder" userId="d2907d08-dd29-4d4a-bba4-fdc260f4b3f6" providerId="ADAL" clId="{47194740-A44F-4AED-80EE-A7935D4C4B3F}" dt="2024-04-11T07:24:18.516" v="10972" actId="20577"/>
          <ac:spMkLst>
            <pc:docMk/>
            <pc:sldMk cId="3656133546" sldId="790"/>
            <ac:spMk id="3" creationId="{81D1E8AA-6D46-C792-F1A1-03B27609F884}"/>
          </ac:spMkLst>
        </pc:spChg>
      </pc:sldChg>
      <pc:sldChg chg="modSp del mod">
        <pc:chgData name="Christoph Harder" userId="d2907d08-dd29-4d4a-bba4-fdc260f4b3f6" providerId="ADAL" clId="{47194740-A44F-4AED-80EE-A7935D4C4B3F}" dt="2024-04-04T06:33:16.692" v="1454" actId="47"/>
        <pc:sldMkLst>
          <pc:docMk/>
          <pc:sldMk cId="3546202662" sldId="791"/>
        </pc:sldMkLst>
        <pc:spChg chg="mod">
          <ac:chgData name="Christoph Harder" userId="d2907d08-dd29-4d4a-bba4-fdc260f4b3f6" providerId="ADAL" clId="{47194740-A44F-4AED-80EE-A7935D4C4B3F}" dt="2024-04-04T06:32:03.994" v="1406" actId="6549"/>
          <ac:spMkLst>
            <pc:docMk/>
            <pc:sldMk cId="3546202662" sldId="791"/>
            <ac:spMk id="2" creationId="{146D6F06-144F-B0A6-37BF-9D51FD4867D2}"/>
          </ac:spMkLst>
        </pc:spChg>
      </pc:sldChg>
      <pc:sldChg chg="addSp delSp modSp mod modNotesTx">
        <pc:chgData name="Christoph Harder" userId="d2907d08-dd29-4d4a-bba4-fdc260f4b3f6" providerId="ADAL" clId="{47194740-A44F-4AED-80EE-A7935D4C4B3F}" dt="2024-04-11T07:06:57.619" v="9573" actId="20577"/>
        <pc:sldMkLst>
          <pc:docMk/>
          <pc:sldMk cId="34076945" sldId="792"/>
        </pc:sldMkLst>
        <pc:spChg chg="mod">
          <ac:chgData name="Christoph Harder" userId="d2907d08-dd29-4d4a-bba4-fdc260f4b3f6" providerId="ADAL" clId="{47194740-A44F-4AED-80EE-A7935D4C4B3F}" dt="2024-04-10T06:17:35.830" v="4063" actId="6549"/>
          <ac:spMkLst>
            <pc:docMk/>
            <pc:sldMk cId="34076945" sldId="792"/>
            <ac:spMk id="2" creationId="{146D6F06-144F-B0A6-37BF-9D51FD4867D2}"/>
          </ac:spMkLst>
        </pc:spChg>
        <pc:spChg chg="mod">
          <ac:chgData name="Christoph Harder" userId="d2907d08-dd29-4d4a-bba4-fdc260f4b3f6" providerId="ADAL" clId="{47194740-A44F-4AED-80EE-A7935D4C4B3F}" dt="2024-04-04T10:12:37.338" v="2589" actId="20577"/>
          <ac:spMkLst>
            <pc:docMk/>
            <pc:sldMk cId="34076945" sldId="792"/>
            <ac:spMk id="3" creationId="{C7939B9E-AE0A-125C-ACE5-2474973F0AA3}"/>
          </ac:spMkLst>
        </pc:spChg>
        <pc:spChg chg="mod">
          <ac:chgData name="Christoph Harder" userId="d2907d08-dd29-4d4a-bba4-fdc260f4b3f6" providerId="ADAL" clId="{47194740-A44F-4AED-80EE-A7935D4C4B3F}" dt="2024-04-06T15:01:04.064" v="3959" actId="6549"/>
          <ac:spMkLst>
            <pc:docMk/>
            <pc:sldMk cId="34076945" sldId="792"/>
            <ac:spMk id="5" creationId="{5D837EEE-C6BD-BE0B-B53A-623998F9FD91}"/>
          </ac:spMkLst>
        </pc:spChg>
        <pc:picChg chg="del">
          <ac:chgData name="Christoph Harder" userId="d2907d08-dd29-4d4a-bba4-fdc260f4b3f6" providerId="ADAL" clId="{47194740-A44F-4AED-80EE-A7935D4C4B3F}" dt="2024-04-04T06:42:35.854" v="1687" actId="478"/>
          <ac:picMkLst>
            <pc:docMk/>
            <pc:sldMk cId="34076945" sldId="792"/>
            <ac:picMk id="6" creationId="{CA94B6F2-391D-54BC-6994-A4C075E5DFC2}"/>
          </ac:picMkLst>
        </pc:picChg>
        <pc:picChg chg="add mod ord">
          <ac:chgData name="Christoph Harder" userId="d2907d08-dd29-4d4a-bba4-fdc260f4b3f6" providerId="ADAL" clId="{47194740-A44F-4AED-80EE-A7935D4C4B3F}" dt="2024-04-06T10:03:54.519" v="3783" actId="1076"/>
          <ac:picMkLst>
            <pc:docMk/>
            <pc:sldMk cId="34076945" sldId="792"/>
            <ac:picMk id="7" creationId="{8081AD24-59E7-20BA-B007-F9FE6BCC7682}"/>
          </ac:picMkLst>
        </pc:picChg>
        <pc:picChg chg="add del">
          <ac:chgData name="Christoph Harder" userId="d2907d08-dd29-4d4a-bba4-fdc260f4b3f6" providerId="ADAL" clId="{47194740-A44F-4AED-80EE-A7935D4C4B3F}" dt="2024-04-04T06:40:06.884" v="1468" actId="478"/>
          <ac:picMkLst>
            <pc:docMk/>
            <pc:sldMk cId="34076945" sldId="792"/>
            <ac:picMk id="9" creationId="{96C0DE90-8AB3-43FE-A035-ED4F855A124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2"/>
            <a:ext cx="2945658" cy="498216"/>
          </a:xfrm>
          <a:prstGeom prst="rect">
            <a:avLst/>
          </a:prstGeom>
        </p:spPr>
        <p:txBody>
          <a:bodyPr vert="horz" lIns="92208" tIns="46102" rIns="92208" bIns="46102" rtlCol="0"/>
          <a:lstStyle>
            <a:lvl1pPr algn="l">
              <a:defRPr sz="1200"/>
            </a:lvl1pPr>
          </a:lstStyle>
          <a:p>
            <a:endParaRPr lang="fr-CH"/>
          </a:p>
        </p:txBody>
      </p:sp>
      <p:sp>
        <p:nvSpPr>
          <p:cNvPr id="3" name="Date Placeholder 2"/>
          <p:cNvSpPr>
            <a:spLocks noGrp="1"/>
          </p:cNvSpPr>
          <p:nvPr>
            <p:ph type="dt" sz="quarter" idx="1"/>
          </p:nvPr>
        </p:nvSpPr>
        <p:spPr>
          <a:xfrm>
            <a:off x="3850450" y="2"/>
            <a:ext cx="2945658" cy="498216"/>
          </a:xfrm>
          <a:prstGeom prst="rect">
            <a:avLst/>
          </a:prstGeom>
        </p:spPr>
        <p:txBody>
          <a:bodyPr vert="horz" lIns="92208" tIns="46102" rIns="92208" bIns="46102" rtlCol="0"/>
          <a:lstStyle>
            <a:lvl1pPr algn="r">
              <a:defRPr sz="1200"/>
            </a:lvl1pPr>
          </a:lstStyle>
          <a:p>
            <a:fld id="{3D8ECD99-148C-41C6-99B8-E32A08040F03}" type="datetimeFigureOut">
              <a:rPr lang="fr-CH" smtClean="0"/>
              <a:t>11.04.2024</a:t>
            </a:fld>
            <a:endParaRPr lang="fr-CH"/>
          </a:p>
        </p:txBody>
      </p:sp>
      <p:sp>
        <p:nvSpPr>
          <p:cNvPr id="4" name="Footer Placeholder 3"/>
          <p:cNvSpPr>
            <a:spLocks noGrp="1"/>
          </p:cNvSpPr>
          <p:nvPr>
            <p:ph type="ftr" sz="quarter" idx="2"/>
          </p:nvPr>
        </p:nvSpPr>
        <p:spPr>
          <a:xfrm>
            <a:off x="9" y="9431603"/>
            <a:ext cx="2945658" cy="498215"/>
          </a:xfrm>
          <a:prstGeom prst="rect">
            <a:avLst/>
          </a:prstGeom>
        </p:spPr>
        <p:txBody>
          <a:bodyPr vert="horz" lIns="92208" tIns="46102" rIns="92208" bIns="46102" rtlCol="0" anchor="b"/>
          <a:lstStyle>
            <a:lvl1pPr algn="l">
              <a:defRPr sz="1200"/>
            </a:lvl1pPr>
          </a:lstStyle>
          <a:p>
            <a:endParaRPr lang="fr-CH"/>
          </a:p>
        </p:txBody>
      </p:sp>
      <p:sp>
        <p:nvSpPr>
          <p:cNvPr id="5" name="Slide Number Placeholder 4"/>
          <p:cNvSpPr>
            <a:spLocks noGrp="1"/>
          </p:cNvSpPr>
          <p:nvPr>
            <p:ph type="sldNum" sz="quarter" idx="3"/>
          </p:nvPr>
        </p:nvSpPr>
        <p:spPr>
          <a:xfrm>
            <a:off x="3850450" y="9431603"/>
            <a:ext cx="2945658" cy="498215"/>
          </a:xfrm>
          <a:prstGeom prst="rect">
            <a:avLst/>
          </a:prstGeom>
        </p:spPr>
        <p:txBody>
          <a:bodyPr vert="horz" lIns="92208" tIns="46102" rIns="92208" bIns="46102" rtlCol="0" anchor="b"/>
          <a:lstStyle>
            <a:lvl1pPr algn="r">
              <a:defRPr sz="1200"/>
            </a:lvl1pPr>
          </a:lstStyle>
          <a:p>
            <a:fld id="{2B9A7B5E-51E2-4150-AA7A-D1EBD5A17B27}" type="slidenum">
              <a:rPr lang="fr-CH" smtClean="0"/>
              <a:t>‹Nr.›</a:t>
            </a:fld>
            <a:endParaRPr lang="fr-CH"/>
          </a:p>
        </p:txBody>
      </p:sp>
    </p:spTree>
    <p:extLst>
      <p:ext uri="{BB962C8B-B14F-4D97-AF65-F5344CB8AC3E}">
        <p14:creationId xmlns:p14="http://schemas.microsoft.com/office/powerpoint/2010/main" val="29459676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9" y="2"/>
            <a:ext cx="2945658" cy="498216"/>
          </a:xfrm>
          <a:prstGeom prst="rect">
            <a:avLst/>
          </a:prstGeom>
        </p:spPr>
        <p:txBody>
          <a:bodyPr vert="horz" lIns="92208" tIns="46102" rIns="92208" bIns="46102" rtlCol="0"/>
          <a:lstStyle>
            <a:lvl1pPr algn="l">
              <a:defRPr sz="1200"/>
            </a:lvl1pPr>
          </a:lstStyle>
          <a:p>
            <a:endParaRPr lang="en-US"/>
          </a:p>
        </p:txBody>
      </p:sp>
      <p:sp>
        <p:nvSpPr>
          <p:cNvPr id="3" name="Datumsplatzhalter 2"/>
          <p:cNvSpPr>
            <a:spLocks noGrp="1"/>
          </p:cNvSpPr>
          <p:nvPr>
            <p:ph type="dt" idx="1"/>
          </p:nvPr>
        </p:nvSpPr>
        <p:spPr>
          <a:xfrm>
            <a:off x="3850450" y="2"/>
            <a:ext cx="2945658" cy="498216"/>
          </a:xfrm>
          <a:prstGeom prst="rect">
            <a:avLst/>
          </a:prstGeom>
        </p:spPr>
        <p:txBody>
          <a:bodyPr vert="horz" lIns="92208" tIns="46102" rIns="92208" bIns="46102" rtlCol="0"/>
          <a:lstStyle>
            <a:lvl1pPr algn="r">
              <a:defRPr sz="1200"/>
            </a:lvl1pPr>
          </a:lstStyle>
          <a:p>
            <a:fld id="{105A83CF-DF10-4C00-9EBA-CEACFEC559BF}" type="datetimeFigureOut">
              <a:rPr lang="en-US" smtClean="0"/>
              <a:t>4/11/2024</a:t>
            </a:fld>
            <a:endParaRPr lang="en-US"/>
          </a:p>
        </p:txBody>
      </p:sp>
      <p:sp>
        <p:nvSpPr>
          <p:cNvPr id="4" name="Folienbildplatzhalter 3"/>
          <p:cNvSpPr>
            <a:spLocks noGrp="1" noRot="1" noChangeAspect="1"/>
          </p:cNvSpPr>
          <p:nvPr>
            <p:ph type="sldImg" idx="2"/>
          </p:nvPr>
        </p:nvSpPr>
        <p:spPr>
          <a:xfrm>
            <a:off x="422275" y="1243013"/>
            <a:ext cx="5953125" cy="3349625"/>
          </a:xfrm>
          <a:prstGeom prst="rect">
            <a:avLst/>
          </a:prstGeom>
          <a:noFill/>
          <a:ln w="12700">
            <a:solidFill>
              <a:prstClr val="black"/>
            </a:solidFill>
          </a:ln>
        </p:spPr>
        <p:txBody>
          <a:bodyPr vert="horz" lIns="92208" tIns="46102" rIns="92208" bIns="46102" rtlCol="0" anchor="ctr"/>
          <a:lstStyle/>
          <a:p>
            <a:endParaRPr lang="en-US"/>
          </a:p>
        </p:txBody>
      </p:sp>
      <p:sp>
        <p:nvSpPr>
          <p:cNvPr id="5" name="Notizenplatzhalter 4"/>
          <p:cNvSpPr>
            <a:spLocks noGrp="1"/>
          </p:cNvSpPr>
          <p:nvPr>
            <p:ph type="body" sz="quarter" idx="3"/>
          </p:nvPr>
        </p:nvSpPr>
        <p:spPr>
          <a:xfrm>
            <a:off x="679768" y="4778724"/>
            <a:ext cx="5438140" cy="3909864"/>
          </a:xfrm>
          <a:prstGeom prst="rect">
            <a:avLst/>
          </a:prstGeom>
        </p:spPr>
        <p:txBody>
          <a:bodyPr vert="horz" lIns="92208" tIns="46102" rIns="92208" bIns="46102"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9" y="9431603"/>
            <a:ext cx="2945658" cy="498215"/>
          </a:xfrm>
          <a:prstGeom prst="rect">
            <a:avLst/>
          </a:prstGeom>
        </p:spPr>
        <p:txBody>
          <a:bodyPr vert="horz" lIns="92208" tIns="46102" rIns="92208" bIns="46102" rtlCol="0" anchor="b"/>
          <a:lstStyle>
            <a:lvl1pPr algn="l">
              <a:defRPr sz="1200"/>
            </a:lvl1pPr>
          </a:lstStyle>
          <a:p>
            <a:endParaRPr lang="en-US"/>
          </a:p>
        </p:txBody>
      </p:sp>
      <p:sp>
        <p:nvSpPr>
          <p:cNvPr id="7" name="Foliennummernplatzhalter 6"/>
          <p:cNvSpPr>
            <a:spLocks noGrp="1"/>
          </p:cNvSpPr>
          <p:nvPr>
            <p:ph type="sldNum" sz="quarter" idx="5"/>
          </p:nvPr>
        </p:nvSpPr>
        <p:spPr>
          <a:xfrm>
            <a:off x="3850450" y="9431603"/>
            <a:ext cx="2945658" cy="498215"/>
          </a:xfrm>
          <a:prstGeom prst="rect">
            <a:avLst/>
          </a:prstGeom>
        </p:spPr>
        <p:txBody>
          <a:bodyPr vert="horz" lIns="92208" tIns="46102" rIns="92208" bIns="46102" rtlCol="0" anchor="b"/>
          <a:lstStyle>
            <a:lvl1pPr algn="r">
              <a:defRPr sz="1200"/>
            </a:lvl1pPr>
          </a:lstStyle>
          <a:p>
            <a:fld id="{E7537BD1-B786-42A2-89CF-724E7F7FD51C}" type="slidenum">
              <a:rPr lang="en-US" smtClean="0"/>
              <a:t>‹Nr.›</a:t>
            </a:fld>
            <a:endParaRPr lang="en-US"/>
          </a:p>
        </p:txBody>
      </p:sp>
    </p:spTree>
    <p:extLst>
      <p:ext uri="{BB962C8B-B14F-4D97-AF65-F5344CB8AC3E}">
        <p14:creationId xmlns:p14="http://schemas.microsoft.com/office/powerpoint/2010/main" val="408999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E7537BD1-B786-42A2-89CF-724E7F7FD51C}" type="slidenum">
              <a:rPr lang="en-US" smtClean="0"/>
              <a:t>1</a:t>
            </a:fld>
            <a:endParaRPr lang="en-US"/>
          </a:p>
        </p:txBody>
      </p:sp>
    </p:spTree>
    <p:extLst>
      <p:ext uri="{BB962C8B-B14F-4D97-AF65-F5344CB8AC3E}">
        <p14:creationId xmlns:p14="http://schemas.microsoft.com/office/powerpoint/2010/main" val="1371158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It is very complex to model from first principles the transport of electrical energy in solid state, i.e. current as function of applied voltage.</a:t>
            </a:r>
          </a:p>
          <a:p>
            <a:endParaRPr lang="en-US" dirty="0"/>
          </a:p>
          <a:p>
            <a:r>
              <a:rPr lang="en-US" dirty="0"/>
              <a:t>Often used is the so called Drude model which based on electrons being scattered and by introducing internal parameters, such as mass of the electronic charge, scatter time (i.e. free path length) and number of free electrons. These parameters are either calculated based on assuming that the electron behaves like a wave in the solid state and/or fitted to the measurements of the external parameters, current and voltage.</a:t>
            </a:r>
          </a:p>
          <a:p>
            <a:endParaRPr lang="en-US" dirty="0"/>
          </a:p>
          <a:p>
            <a:r>
              <a:rPr lang="en-US" dirty="0"/>
              <a:t>This Drude model gives some insights but has also its limits, most notably predicting wrong temperature dependence of resistance.</a:t>
            </a:r>
          </a:p>
          <a:p>
            <a:endParaRPr lang="en-US" dirty="0"/>
          </a:p>
          <a:p>
            <a:r>
              <a:rPr lang="en-US" dirty="0"/>
              <a:t>In this presentation we extend the Drude model to not only model resistivity but also Johnson noise in resistors.</a:t>
            </a:r>
          </a:p>
          <a:p>
            <a:endParaRPr lang="en-US" dirty="0"/>
          </a:p>
          <a:p>
            <a:endParaRPr lang="en-US" dirty="0"/>
          </a:p>
        </p:txBody>
      </p:sp>
      <p:sp>
        <p:nvSpPr>
          <p:cNvPr id="4" name="Foliennummernplatzhalter 3"/>
          <p:cNvSpPr>
            <a:spLocks noGrp="1"/>
          </p:cNvSpPr>
          <p:nvPr>
            <p:ph type="sldNum" sz="quarter" idx="5"/>
          </p:nvPr>
        </p:nvSpPr>
        <p:spPr/>
        <p:txBody>
          <a:bodyPr/>
          <a:lstStyle/>
          <a:p>
            <a:fld id="{E7537BD1-B786-42A2-89CF-724E7F7FD51C}" type="slidenum">
              <a:rPr lang="en-US" smtClean="0"/>
              <a:t>2</a:t>
            </a:fld>
            <a:endParaRPr lang="en-US"/>
          </a:p>
        </p:txBody>
      </p:sp>
    </p:spTree>
    <p:extLst>
      <p:ext uri="{BB962C8B-B14F-4D97-AF65-F5344CB8AC3E}">
        <p14:creationId xmlns:p14="http://schemas.microsoft.com/office/powerpoint/2010/main" val="2662216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600" indent="-228600">
              <a:buAutoNum type="arabicPeriod"/>
            </a:pPr>
            <a:r>
              <a:rPr lang="en-US" dirty="0"/>
              <a:t>Shot noise: Light propagation is treated as wave and light detection as arrival of particles leading to shot noise,  simplifying the exact quantum-mechanical description of the particle wave nature of light. Electrons are also treated as waves for propagation but can be detected individually only as particles. </a:t>
            </a:r>
          </a:p>
          <a:p>
            <a:pPr marL="228600" indent="-228600">
              <a:buAutoNum type="arabicPeriod"/>
            </a:pPr>
            <a:r>
              <a:rPr lang="en-US" dirty="0"/>
              <a:t>Thermal noise: Thermal fluctuations manifest themselves in electronic circuits as noise.</a:t>
            </a:r>
          </a:p>
          <a:p>
            <a:pPr marL="228600" indent="-228600">
              <a:buAutoNum type="arabicPeriod"/>
            </a:pPr>
            <a:r>
              <a:rPr lang="en-US" dirty="0"/>
              <a:t>Digital noise: The process digitizing and analog signal leads to digitization noise. We do not address this digital noise</a:t>
            </a:r>
          </a:p>
        </p:txBody>
      </p:sp>
      <p:sp>
        <p:nvSpPr>
          <p:cNvPr id="4" name="Foliennummernplatzhalter 3"/>
          <p:cNvSpPr>
            <a:spLocks noGrp="1"/>
          </p:cNvSpPr>
          <p:nvPr>
            <p:ph type="sldNum" sz="quarter" idx="5"/>
          </p:nvPr>
        </p:nvSpPr>
        <p:spPr/>
        <p:txBody>
          <a:bodyPr/>
          <a:lstStyle/>
          <a:p>
            <a:fld id="{E7537BD1-B786-42A2-89CF-724E7F7FD51C}" type="slidenum">
              <a:rPr lang="en-US" smtClean="0"/>
              <a:t>3</a:t>
            </a:fld>
            <a:endParaRPr lang="en-US"/>
          </a:p>
        </p:txBody>
      </p:sp>
    </p:spTree>
    <p:extLst>
      <p:ext uri="{BB962C8B-B14F-4D97-AF65-F5344CB8AC3E}">
        <p14:creationId xmlns:p14="http://schemas.microsoft.com/office/powerpoint/2010/main" val="1042465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Shot noise and Johnson noise seem to have different origins.</a:t>
            </a:r>
          </a:p>
          <a:p>
            <a:r>
              <a:rPr lang="en-US" dirty="0"/>
              <a:t>Deep statistical mechanics, including quantization, can make the connection (and Plank derived his formula from the 2</a:t>
            </a:r>
            <a:r>
              <a:rPr lang="en-US" baseline="30000" dirty="0"/>
              <a:t>nd</a:t>
            </a:r>
            <a:r>
              <a:rPr lang="en-US" dirty="0"/>
              <a:t> law of thermodynamics, including quantization).</a:t>
            </a:r>
          </a:p>
          <a:p>
            <a:r>
              <a:rPr lang="en-US" dirty="0"/>
              <a:t>A simple extended </a:t>
            </a:r>
            <a:r>
              <a:rPr lang="en-US" dirty="0" err="1"/>
              <a:t>Drude</a:t>
            </a:r>
            <a:r>
              <a:rPr lang="en-US" dirty="0"/>
              <a:t> model will be used in this presentation to make a connection between shot noise and </a:t>
            </a:r>
            <a:r>
              <a:rPr lang="en-US"/>
              <a:t>Johnson noise</a:t>
            </a:r>
            <a:r>
              <a:rPr lang="en-US" dirty="0"/>
              <a:t>.</a:t>
            </a:r>
          </a:p>
        </p:txBody>
      </p:sp>
      <p:sp>
        <p:nvSpPr>
          <p:cNvPr id="4" name="Foliennummernplatzhalter 3"/>
          <p:cNvSpPr>
            <a:spLocks noGrp="1"/>
          </p:cNvSpPr>
          <p:nvPr>
            <p:ph type="sldNum" sz="quarter" idx="5"/>
          </p:nvPr>
        </p:nvSpPr>
        <p:spPr/>
        <p:txBody>
          <a:bodyPr/>
          <a:lstStyle/>
          <a:p>
            <a:fld id="{E7537BD1-B786-42A2-89CF-724E7F7FD51C}" type="slidenum">
              <a:rPr lang="en-US" smtClean="0"/>
              <a:t>4</a:t>
            </a:fld>
            <a:endParaRPr lang="en-US"/>
          </a:p>
        </p:txBody>
      </p:sp>
    </p:spTree>
    <p:extLst>
      <p:ext uri="{BB962C8B-B14F-4D97-AF65-F5344CB8AC3E}">
        <p14:creationId xmlns:p14="http://schemas.microsoft.com/office/powerpoint/2010/main" val="2027429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US" dirty="0"/>
                  <a:t>The </a:t>
                </a:r>
                <a:r>
                  <a:rPr lang="en-US" dirty="0" err="1"/>
                  <a:t>Drude</a:t>
                </a:r>
                <a:r>
                  <a:rPr lang="en-US" dirty="0"/>
                  <a:t> model gets some insight into resistivity., </a:t>
                </a:r>
                <a:r>
                  <a:rPr lang="en-US" dirty="0" err="1"/>
                  <a:t>baed</a:t>
                </a:r>
                <a:r>
                  <a:rPr lang="en-US" dirty="0"/>
                  <a:t> on extremely simplified statistical mechanics</a:t>
                </a:r>
              </a:p>
              <a:p>
                <a:r>
                  <a:rPr lang="en-US" dirty="0"/>
                  <a:t>However, it is well known that the </a:t>
                </a:r>
                <a:r>
                  <a:rPr lang="en-US" dirty="0" err="1"/>
                  <a:t>Drude</a:t>
                </a:r>
                <a:r>
                  <a:rPr lang="en-US" dirty="0"/>
                  <a:t> model leads to a wrong temperature dependence of the resistivity, i.e. with square root dependence on temperature while the observation yields a linear dependence. This can be corrected if we introduce a scatter time is inversely proportional to temperature: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 dependence:  </a:t>
                </a:r>
                <a14:m>
                  <m:oMath xmlns:m="http://schemas.openxmlformats.org/officeDocument/2006/math">
                    <m:r>
                      <a:rPr lang="en-US" b="1" i="1">
                        <a:latin typeface="Cambria Math" panose="02040503050406030204" pitchFamily="18" charset="0"/>
                        <a:ea typeface="Cambria Math" panose="02040503050406030204" pitchFamily="18" charset="0"/>
                      </a:rPr>
                      <m:t>𝝆</m:t>
                    </m:r>
                    <m:r>
                      <a:rPr lang="de-CH" b="1" i="1">
                        <a:latin typeface="Cambria Math" panose="02040503050406030204" pitchFamily="18" charset="0"/>
                        <a:ea typeface="Cambria Math" panose="02040503050406030204" pitchFamily="18" charset="0"/>
                      </a:rPr>
                      <m:t>=</m:t>
                    </m:r>
                    <m:f>
                      <m:fPr>
                        <m:ctrlPr>
                          <a:rPr lang="de-CH" i="1" smtClean="0">
                            <a:latin typeface="Cambria Math" panose="02040503050406030204" pitchFamily="18" charset="0"/>
                            <a:ea typeface="Cambria Math" panose="02040503050406030204" pitchFamily="18" charset="0"/>
                          </a:rPr>
                        </m:ctrlPr>
                      </m:fPr>
                      <m:num>
                        <m:r>
                          <a:rPr lang="de-CH" i="1">
                            <a:latin typeface="Cambria Math" panose="02040503050406030204" pitchFamily="18" charset="0"/>
                            <a:ea typeface="Cambria Math" panose="02040503050406030204" pitchFamily="18" charset="0"/>
                          </a:rPr>
                          <m:t>2∗ </m:t>
                        </m:r>
                        <m:r>
                          <a:rPr lang="de-CH" i="1">
                            <a:latin typeface="Cambria Math" panose="02040503050406030204" pitchFamily="18" charset="0"/>
                            <a:ea typeface="Cambria Math" panose="02040503050406030204" pitchFamily="18" charset="0"/>
                          </a:rPr>
                          <m:t>𝑚</m:t>
                        </m:r>
                        <m:r>
                          <a:rPr lang="de-CH" b="0" i="1" smtClean="0">
                            <a:latin typeface="Cambria Math" panose="02040503050406030204" pitchFamily="18" charset="0"/>
                            <a:ea typeface="Cambria Math" panose="02040503050406030204" pitchFamily="18" charset="0"/>
                          </a:rPr>
                          <m:t>∗</m:t>
                        </m:r>
                        <m:r>
                          <a:rPr lang="de-CH" b="0" i="1" smtClean="0">
                            <a:latin typeface="Cambria Math" panose="02040503050406030204" pitchFamily="18" charset="0"/>
                            <a:ea typeface="Cambria Math" panose="02040503050406030204" pitchFamily="18" charset="0"/>
                          </a:rPr>
                          <m:t>𝑇</m:t>
                        </m:r>
                      </m:num>
                      <m:den>
                        <m:r>
                          <a:rPr lang="de-CH" i="1">
                            <a:latin typeface="Cambria Math" panose="02040503050406030204" pitchFamily="18" charset="0"/>
                            <a:ea typeface="Cambria Math" panose="02040503050406030204" pitchFamily="18" charset="0"/>
                          </a:rPr>
                          <m:t>𝑛</m:t>
                        </m:r>
                        <m:r>
                          <a:rPr lang="de-CH" i="1">
                            <a:latin typeface="Cambria Math" panose="02040503050406030204" pitchFamily="18" charset="0"/>
                            <a:ea typeface="Cambria Math" panose="02040503050406030204" pitchFamily="18" charset="0"/>
                          </a:rPr>
                          <m:t>∗ </m:t>
                        </m:r>
                        <m:sSup>
                          <m:sSupPr>
                            <m:ctrlPr>
                              <a:rPr lang="de-CH" i="1">
                                <a:latin typeface="Cambria Math" panose="02040503050406030204" pitchFamily="18" charset="0"/>
                                <a:ea typeface="Cambria Math" panose="02040503050406030204" pitchFamily="18" charset="0"/>
                              </a:rPr>
                            </m:ctrlPr>
                          </m:sSupPr>
                          <m:e>
                            <m:r>
                              <a:rPr lang="de-CH" i="1">
                                <a:latin typeface="Cambria Math" panose="02040503050406030204" pitchFamily="18" charset="0"/>
                                <a:ea typeface="Cambria Math" panose="02040503050406030204" pitchFamily="18" charset="0"/>
                              </a:rPr>
                              <m:t>𝑒</m:t>
                            </m:r>
                          </m:e>
                          <m:sup>
                            <m:r>
                              <a:rPr lang="de-CH" i="1">
                                <a:latin typeface="Cambria Math" panose="02040503050406030204" pitchFamily="18" charset="0"/>
                                <a:ea typeface="Cambria Math" panose="02040503050406030204" pitchFamily="18" charset="0"/>
                              </a:rPr>
                              <m:t>2</m:t>
                            </m:r>
                          </m:sup>
                        </m:sSup>
                        <m:r>
                          <a:rPr lang="de-CH" i="1">
                            <a:latin typeface="Cambria Math" panose="02040503050406030204" pitchFamily="18" charset="0"/>
                            <a:ea typeface="Cambria Math" panose="02040503050406030204" pitchFamily="18" charset="0"/>
                          </a:rPr>
                          <m:t>∗</m:t>
                        </m:r>
                        <m:r>
                          <a:rPr lang="de-CH" i="1" smtClean="0">
                            <a:latin typeface="Cambria Math" panose="02040503050406030204" pitchFamily="18" charset="0"/>
                            <a:ea typeface="Cambria Math" panose="02040503050406030204" pitchFamily="18" charset="0"/>
                          </a:rPr>
                          <m:t>𝜏</m:t>
                        </m:r>
                        <m:d>
                          <m:dPr>
                            <m:ctrlPr>
                              <a:rPr lang="de-CH" b="0" i="1" smtClean="0">
                                <a:latin typeface="Cambria Math" panose="02040503050406030204" pitchFamily="18" charset="0"/>
                                <a:ea typeface="Cambria Math" panose="02040503050406030204" pitchFamily="18" charset="0"/>
                              </a:rPr>
                            </m:ctrlPr>
                          </m:dPr>
                          <m:e>
                            <m:sSub>
                              <m:sSubPr>
                                <m:ctrlPr>
                                  <a:rPr lang="de-CH" b="0" i="1" smtClean="0">
                                    <a:latin typeface="Cambria Math" panose="02040503050406030204" pitchFamily="18" charset="0"/>
                                    <a:ea typeface="Cambria Math" panose="02040503050406030204" pitchFamily="18" charset="0"/>
                                  </a:rPr>
                                </m:ctrlPr>
                              </m:sSubPr>
                              <m:e>
                                <m:r>
                                  <a:rPr lang="de-CH" b="0" i="1" smtClean="0">
                                    <a:latin typeface="Cambria Math" panose="02040503050406030204" pitchFamily="18" charset="0"/>
                                    <a:ea typeface="Cambria Math" panose="02040503050406030204" pitchFamily="18" charset="0"/>
                                  </a:rPr>
                                  <m:t>𝑇</m:t>
                                </m:r>
                              </m:e>
                              <m:sub>
                                <m:r>
                                  <a:rPr lang="de-CH" b="0" i="1" smtClean="0">
                                    <a:latin typeface="Cambria Math" panose="02040503050406030204" pitchFamily="18" charset="0"/>
                                    <a:ea typeface="Cambria Math" panose="02040503050406030204" pitchFamily="18" charset="0"/>
                                  </a:rPr>
                                  <m:t>0</m:t>
                                </m:r>
                              </m:sub>
                            </m:sSub>
                          </m:e>
                        </m:d>
                        <m:r>
                          <a:rPr lang="de-CH" b="0" i="1" smtClean="0">
                            <a:latin typeface="Cambria Math" panose="02040503050406030204" pitchFamily="18" charset="0"/>
                            <a:ea typeface="Cambria Math" panose="02040503050406030204" pitchFamily="18" charset="0"/>
                          </a:rPr>
                          <m:t>∗</m:t>
                        </m:r>
                        <m:sSub>
                          <m:sSubPr>
                            <m:ctrlPr>
                              <a:rPr lang="de-CH" b="0" i="1" smtClean="0">
                                <a:latin typeface="Cambria Math" panose="02040503050406030204" pitchFamily="18" charset="0"/>
                                <a:ea typeface="Cambria Math" panose="02040503050406030204" pitchFamily="18" charset="0"/>
                              </a:rPr>
                            </m:ctrlPr>
                          </m:sSubPr>
                          <m:e>
                            <m:r>
                              <a:rPr lang="de-CH" b="0" i="1" smtClean="0">
                                <a:latin typeface="Cambria Math" panose="02040503050406030204" pitchFamily="18" charset="0"/>
                                <a:ea typeface="Cambria Math" panose="02040503050406030204" pitchFamily="18" charset="0"/>
                              </a:rPr>
                              <m:t>𝑇</m:t>
                            </m:r>
                          </m:e>
                          <m:sub>
                            <m:r>
                              <a:rPr lang="de-CH" b="0" i="1" smtClean="0">
                                <a:latin typeface="Cambria Math" panose="02040503050406030204" pitchFamily="18" charset="0"/>
                                <a:ea typeface="Cambria Math" panose="02040503050406030204" pitchFamily="18" charset="0"/>
                              </a:rPr>
                              <m:t>0</m:t>
                            </m:r>
                          </m:sub>
                        </m:sSub>
                        <m:r>
                          <a:rPr lang="de-CH" i="1" smtClean="0">
                            <a:latin typeface="Cambria Math" panose="02040503050406030204" pitchFamily="18" charset="0"/>
                          </a:rPr>
                          <m:t> </m:t>
                        </m:r>
                      </m:den>
                    </m:f>
                    <m:r>
                      <a:rPr lang="de-CH" b="1" i="1" smtClean="0">
                        <a:latin typeface="Cambria Math" panose="02040503050406030204" pitchFamily="18" charset="0"/>
                        <a:ea typeface="Cambria Math" panose="02040503050406030204" pitchFamily="18" charset="0"/>
                      </a:rPr>
                      <m:t>=</m:t>
                    </m:r>
                    <m:f>
                      <m:fPr>
                        <m:ctrlPr>
                          <a:rPr lang="en-US" b="1" i="1">
                            <a:latin typeface="Cambria Math" panose="02040503050406030204" pitchFamily="18" charset="0"/>
                          </a:rPr>
                        </m:ctrlPr>
                      </m:fPr>
                      <m:num>
                        <m:r>
                          <a:rPr lang="de-CH" b="1" i="1">
                            <a:latin typeface="Cambria Math" panose="02040503050406030204" pitchFamily="18" charset="0"/>
                          </a:rPr>
                          <m:t>𝟐</m:t>
                        </m:r>
                        <m:r>
                          <a:rPr lang="de-CH" b="1" i="1">
                            <a:latin typeface="Cambria Math" panose="02040503050406030204" pitchFamily="18" charset="0"/>
                          </a:rPr>
                          <m:t>∗ </m:t>
                        </m:r>
                        <m:r>
                          <a:rPr lang="de-CH" b="1" i="1">
                            <a:latin typeface="Cambria Math" panose="02040503050406030204" pitchFamily="18" charset="0"/>
                          </a:rPr>
                          <m:t>𝒎</m:t>
                        </m:r>
                        <m:r>
                          <a:rPr lang="de-CH" b="1" i="1">
                            <a:latin typeface="Cambria Math" panose="02040503050406030204" pitchFamily="18" charset="0"/>
                          </a:rPr>
                          <m:t>∗</m:t>
                        </m:r>
                        <m:d>
                          <m:dPr>
                            <m:begChr m:val="|"/>
                            <m:endChr m:val="|"/>
                            <m:ctrlPr>
                              <a:rPr lang="de-CH" b="1" i="1" smtClean="0">
                                <a:latin typeface="Cambria Math" panose="02040503050406030204" pitchFamily="18" charset="0"/>
                              </a:rPr>
                            </m:ctrlPr>
                          </m:dPr>
                          <m:e>
                            <m:sSub>
                              <m:sSubPr>
                                <m:ctrlPr>
                                  <a:rPr lang="de-CH" b="1" i="1">
                                    <a:latin typeface="Cambria Math" panose="02040503050406030204" pitchFamily="18" charset="0"/>
                                  </a:rPr>
                                </m:ctrlPr>
                              </m:sSubPr>
                              <m:e>
                                <m:r>
                                  <a:rPr lang="de-CH" b="1" i="1">
                                    <a:latin typeface="Cambria Math" panose="02040503050406030204" pitchFamily="18" charset="0"/>
                                  </a:rPr>
                                  <m:t>𝒗</m:t>
                                </m:r>
                              </m:e>
                              <m:sub>
                                <m:r>
                                  <a:rPr lang="de-CH" b="1" i="1">
                                    <a:latin typeface="Cambria Math" panose="02040503050406030204" pitchFamily="18" charset="0"/>
                                  </a:rPr>
                                  <m:t>𝒕𝒉</m:t>
                                </m:r>
                              </m:sub>
                            </m:sSub>
                          </m:e>
                        </m:d>
                        <m:r>
                          <a:rPr lang="de-CH" b="1" i="1">
                            <a:latin typeface="Cambria Math" panose="02040503050406030204" pitchFamily="18" charset="0"/>
                          </a:rPr>
                          <m:t>  </m:t>
                        </m:r>
                      </m:num>
                      <m:den>
                        <m:r>
                          <a:rPr lang="de-CH" b="1" i="1">
                            <a:latin typeface="Cambria Math" panose="02040503050406030204" pitchFamily="18" charset="0"/>
                          </a:rPr>
                          <m:t>𝒏</m:t>
                        </m:r>
                        <m:r>
                          <a:rPr lang="de-CH" b="1" i="1">
                            <a:latin typeface="Cambria Math" panose="02040503050406030204" pitchFamily="18" charset="0"/>
                          </a:rPr>
                          <m:t>∗</m:t>
                        </m:r>
                        <m:sSup>
                          <m:sSupPr>
                            <m:ctrlPr>
                              <a:rPr lang="de-CH" b="1" i="1">
                                <a:latin typeface="Cambria Math" panose="02040503050406030204" pitchFamily="18" charset="0"/>
                              </a:rPr>
                            </m:ctrlPr>
                          </m:sSupPr>
                          <m:e>
                            <m:r>
                              <a:rPr lang="de-CH" b="1" i="1">
                                <a:latin typeface="Cambria Math" panose="02040503050406030204" pitchFamily="18" charset="0"/>
                              </a:rPr>
                              <m:t>𝒆</m:t>
                            </m:r>
                          </m:e>
                          <m:sup>
                            <m:r>
                              <a:rPr lang="de-CH" b="1" i="1">
                                <a:latin typeface="Cambria Math" panose="02040503050406030204" pitchFamily="18" charset="0"/>
                              </a:rPr>
                              <m:t>𝟐</m:t>
                            </m:r>
                          </m:sup>
                        </m:sSup>
                        <m:r>
                          <a:rPr lang="de-CH" b="1" i="1">
                            <a:latin typeface="Cambria Math" panose="02040503050406030204" pitchFamily="18" charset="0"/>
                          </a:rPr>
                          <m:t> ∗</m:t>
                        </m:r>
                        <m:r>
                          <a:rPr lang="de-CH" b="1" i="1">
                            <a:latin typeface="Cambria Math" panose="02040503050406030204" pitchFamily="18" charset="0"/>
                            <a:ea typeface="Cambria Math" panose="02040503050406030204" pitchFamily="18" charset="0"/>
                          </a:rPr>
                          <m:t>𝝀</m:t>
                        </m:r>
                        <m:r>
                          <a:rPr lang="de-CH" b="1" i="1" smtClean="0">
                            <a:latin typeface="Cambria Math" panose="02040503050406030204" pitchFamily="18" charset="0"/>
                            <a:ea typeface="Cambria Math" panose="02040503050406030204" pitchFamily="18" charset="0"/>
                          </a:rPr>
                          <m:t>(</m:t>
                        </m:r>
                        <m:r>
                          <a:rPr lang="de-CH" b="1" i="1" smtClean="0">
                            <a:latin typeface="Cambria Math" panose="02040503050406030204" pitchFamily="18" charset="0"/>
                            <a:ea typeface="Cambria Math" panose="02040503050406030204" pitchFamily="18" charset="0"/>
                          </a:rPr>
                          <m:t>𝑻</m:t>
                        </m:r>
                        <m:r>
                          <a:rPr lang="de-CH" b="1" i="1" smtClean="0">
                            <a:latin typeface="Cambria Math" panose="02040503050406030204" pitchFamily="18" charset="0"/>
                            <a:ea typeface="Cambria Math" panose="02040503050406030204" pitchFamily="18" charset="0"/>
                          </a:rPr>
                          <m:t>)</m:t>
                        </m:r>
                      </m:den>
                    </m:f>
                    <m:r>
                      <a:rPr lang="de-CH" b="1" i="1" smtClean="0">
                        <a:latin typeface="Cambria Math" panose="02040503050406030204" pitchFamily="18" charset="0"/>
                        <a:ea typeface="Cambria Math" panose="02040503050406030204" pitchFamily="18" charset="0"/>
                      </a:rPr>
                      <m:t>=</m:t>
                    </m:r>
                    <m:f>
                      <m:fPr>
                        <m:ctrlPr>
                          <a:rPr lang="en-US" b="1" i="1">
                            <a:latin typeface="Cambria Math" panose="02040503050406030204" pitchFamily="18" charset="0"/>
                          </a:rPr>
                        </m:ctrlPr>
                      </m:fPr>
                      <m:num>
                        <m:r>
                          <a:rPr lang="de-CH" b="1" i="1">
                            <a:latin typeface="Cambria Math" panose="02040503050406030204" pitchFamily="18" charset="0"/>
                          </a:rPr>
                          <m:t>𝟐</m:t>
                        </m:r>
                        <m:r>
                          <a:rPr lang="de-CH" b="1" i="1">
                            <a:latin typeface="Cambria Math" panose="02040503050406030204" pitchFamily="18" charset="0"/>
                          </a:rPr>
                          <m:t>∗ </m:t>
                        </m:r>
                        <m:r>
                          <a:rPr lang="de-CH" b="1" i="1">
                            <a:latin typeface="Cambria Math" panose="02040503050406030204" pitchFamily="18" charset="0"/>
                          </a:rPr>
                          <m:t>𝒎</m:t>
                        </m:r>
                        <m:r>
                          <a:rPr lang="de-CH" b="1" i="1">
                            <a:latin typeface="Cambria Math" panose="02040503050406030204" pitchFamily="18" charset="0"/>
                          </a:rPr>
                          <m:t>∗</m:t>
                        </m:r>
                        <m:sSup>
                          <m:sSupPr>
                            <m:ctrlPr>
                              <a:rPr lang="de-CH" b="1" i="1" smtClean="0">
                                <a:latin typeface="Cambria Math" panose="02040503050406030204" pitchFamily="18" charset="0"/>
                              </a:rPr>
                            </m:ctrlPr>
                          </m:sSupPr>
                          <m:e>
                            <m:d>
                              <m:dPr>
                                <m:begChr m:val="|"/>
                                <m:endChr m:val="|"/>
                                <m:ctrlPr>
                                  <a:rPr lang="de-CH" b="1" i="1" smtClean="0">
                                    <a:latin typeface="Cambria Math" panose="02040503050406030204" pitchFamily="18" charset="0"/>
                                  </a:rPr>
                                </m:ctrlPr>
                              </m:dPr>
                              <m:e>
                                <m:sSub>
                                  <m:sSubPr>
                                    <m:ctrlPr>
                                      <a:rPr lang="de-CH" b="1" i="1" smtClean="0">
                                        <a:latin typeface="Cambria Math" panose="02040503050406030204" pitchFamily="18" charset="0"/>
                                      </a:rPr>
                                    </m:ctrlPr>
                                  </m:sSubPr>
                                  <m:e>
                                    <m:r>
                                      <a:rPr lang="de-CH" b="1" i="1" smtClean="0">
                                        <a:latin typeface="Cambria Math" panose="02040503050406030204" pitchFamily="18" charset="0"/>
                                      </a:rPr>
                                      <m:t>𝒗</m:t>
                                    </m:r>
                                  </m:e>
                                  <m:sub>
                                    <m:r>
                                      <a:rPr lang="de-CH" b="1" i="1" smtClean="0">
                                        <a:latin typeface="Cambria Math" panose="02040503050406030204" pitchFamily="18" charset="0"/>
                                      </a:rPr>
                                      <m:t>𝒕𝒉</m:t>
                                    </m:r>
                                  </m:sub>
                                </m:sSub>
                              </m:e>
                            </m:d>
                          </m:e>
                          <m:sup>
                            <m:r>
                              <a:rPr lang="de-CH" b="1" i="1" smtClean="0">
                                <a:latin typeface="Cambria Math" panose="02040503050406030204" pitchFamily="18" charset="0"/>
                              </a:rPr>
                              <m:t>𝟑</m:t>
                            </m:r>
                          </m:sup>
                        </m:sSup>
                        <m:r>
                          <a:rPr lang="de-CH" b="1" i="1">
                            <a:latin typeface="Cambria Math" panose="02040503050406030204" pitchFamily="18" charset="0"/>
                          </a:rPr>
                          <m:t>  </m:t>
                        </m:r>
                      </m:num>
                      <m:den>
                        <m:r>
                          <a:rPr lang="de-CH" b="1" i="1">
                            <a:latin typeface="Cambria Math" panose="02040503050406030204" pitchFamily="18" charset="0"/>
                          </a:rPr>
                          <m:t>𝒏</m:t>
                        </m:r>
                        <m:r>
                          <a:rPr lang="de-CH" b="1" i="1">
                            <a:latin typeface="Cambria Math" panose="02040503050406030204" pitchFamily="18" charset="0"/>
                          </a:rPr>
                          <m:t>∗</m:t>
                        </m:r>
                        <m:sSup>
                          <m:sSupPr>
                            <m:ctrlPr>
                              <a:rPr lang="de-CH" b="1" i="1">
                                <a:latin typeface="Cambria Math" panose="02040503050406030204" pitchFamily="18" charset="0"/>
                              </a:rPr>
                            </m:ctrlPr>
                          </m:sSupPr>
                          <m:e>
                            <m:r>
                              <a:rPr lang="de-CH" b="1" i="1">
                                <a:latin typeface="Cambria Math" panose="02040503050406030204" pitchFamily="18" charset="0"/>
                              </a:rPr>
                              <m:t>𝒆</m:t>
                            </m:r>
                          </m:e>
                          <m:sup>
                            <m:r>
                              <a:rPr lang="de-CH" b="1" i="1">
                                <a:latin typeface="Cambria Math" panose="02040503050406030204" pitchFamily="18" charset="0"/>
                              </a:rPr>
                              <m:t>𝟐</m:t>
                            </m:r>
                          </m:sup>
                        </m:sSup>
                        <m:r>
                          <a:rPr lang="de-CH" b="1" i="1">
                            <a:latin typeface="Cambria Math" panose="02040503050406030204" pitchFamily="18" charset="0"/>
                          </a:rPr>
                          <m:t> ∗</m:t>
                        </m:r>
                        <m:r>
                          <a:rPr lang="de-CH" b="1" i="1">
                            <a:latin typeface="Cambria Math" panose="02040503050406030204" pitchFamily="18" charset="0"/>
                            <a:ea typeface="Cambria Math" panose="02040503050406030204" pitchFamily="18" charset="0"/>
                          </a:rPr>
                          <m:t>𝝀</m:t>
                        </m:r>
                        <m:d>
                          <m:dPr>
                            <m:ctrlPr>
                              <a:rPr lang="de-CH" b="1" i="1">
                                <a:latin typeface="Cambria Math" panose="02040503050406030204" pitchFamily="18" charset="0"/>
                                <a:ea typeface="Cambria Math" panose="02040503050406030204" pitchFamily="18" charset="0"/>
                              </a:rPr>
                            </m:ctrlPr>
                          </m:dPr>
                          <m:e>
                            <m:sSub>
                              <m:sSubPr>
                                <m:ctrlPr>
                                  <a:rPr lang="de-CH" b="1" i="1" smtClean="0">
                                    <a:latin typeface="Cambria Math" panose="02040503050406030204" pitchFamily="18" charset="0"/>
                                    <a:ea typeface="Cambria Math" panose="02040503050406030204" pitchFamily="18" charset="0"/>
                                  </a:rPr>
                                </m:ctrlPr>
                              </m:sSubPr>
                              <m:e>
                                <m:r>
                                  <a:rPr lang="de-CH" b="1" i="1" smtClean="0">
                                    <a:latin typeface="Cambria Math" panose="02040503050406030204" pitchFamily="18" charset="0"/>
                                    <a:ea typeface="Cambria Math" panose="02040503050406030204" pitchFamily="18" charset="0"/>
                                  </a:rPr>
                                  <m:t>𝑻</m:t>
                                </m:r>
                              </m:e>
                              <m:sub>
                                <m:r>
                                  <a:rPr lang="de-CH" b="1" i="1" smtClean="0">
                                    <a:latin typeface="Cambria Math" panose="02040503050406030204" pitchFamily="18" charset="0"/>
                                    <a:ea typeface="Cambria Math" panose="02040503050406030204" pitchFamily="18" charset="0"/>
                                  </a:rPr>
                                  <m:t>𝟎</m:t>
                                </m:r>
                              </m:sub>
                            </m:sSub>
                          </m:e>
                        </m:d>
                        <m:r>
                          <a:rPr lang="de-CH" b="1" i="1" smtClean="0">
                            <a:latin typeface="Cambria Math" panose="02040503050406030204" pitchFamily="18" charset="0"/>
                            <a:ea typeface="Cambria Math" panose="02040503050406030204" pitchFamily="18" charset="0"/>
                          </a:rPr>
                          <m:t>∗</m:t>
                        </m:r>
                        <m:sSup>
                          <m:sSupPr>
                            <m:ctrlPr>
                              <a:rPr lang="de-CH" b="1" i="1" smtClean="0">
                                <a:latin typeface="Cambria Math" panose="02040503050406030204" pitchFamily="18" charset="0"/>
                                <a:ea typeface="Cambria Math" panose="02040503050406030204" pitchFamily="18" charset="0"/>
                              </a:rPr>
                            </m:ctrlPr>
                          </m:sSupPr>
                          <m:e>
                            <m:d>
                              <m:dPr>
                                <m:begChr m:val="|"/>
                                <m:endChr m:val="|"/>
                                <m:ctrlPr>
                                  <a:rPr lang="de-CH" b="1" i="1" smtClean="0">
                                    <a:latin typeface="Cambria Math" panose="02040503050406030204" pitchFamily="18" charset="0"/>
                                    <a:ea typeface="Cambria Math" panose="02040503050406030204" pitchFamily="18" charset="0"/>
                                  </a:rPr>
                                </m:ctrlPr>
                              </m:dPr>
                              <m:e>
                                <m:sSub>
                                  <m:sSubPr>
                                    <m:ctrlPr>
                                      <a:rPr lang="de-CH" b="1" i="1" smtClean="0">
                                        <a:latin typeface="Cambria Math" panose="02040503050406030204" pitchFamily="18" charset="0"/>
                                        <a:ea typeface="Cambria Math" panose="02040503050406030204" pitchFamily="18" charset="0"/>
                                      </a:rPr>
                                    </m:ctrlPr>
                                  </m:sSubPr>
                                  <m:e>
                                    <m:r>
                                      <a:rPr lang="de-CH" b="1" i="1" smtClean="0">
                                        <a:latin typeface="Cambria Math" panose="02040503050406030204" pitchFamily="18" charset="0"/>
                                        <a:ea typeface="Cambria Math" panose="02040503050406030204" pitchFamily="18" charset="0"/>
                                      </a:rPr>
                                      <m:t>𝒗</m:t>
                                    </m:r>
                                  </m:e>
                                  <m:sub>
                                    <m:r>
                                      <a:rPr lang="de-CH" b="1" i="1" smtClean="0">
                                        <a:latin typeface="Cambria Math" panose="02040503050406030204" pitchFamily="18" charset="0"/>
                                        <a:ea typeface="Cambria Math" panose="02040503050406030204" pitchFamily="18" charset="0"/>
                                      </a:rPr>
                                      <m:t>𝟎</m:t>
                                    </m:r>
                                  </m:sub>
                                </m:sSub>
                              </m:e>
                            </m:d>
                          </m:e>
                          <m:sup>
                            <m:r>
                              <a:rPr lang="de-CH" b="1" i="1" smtClean="0">
                                <a:latin typeface="Cambria Math" panose="02040503050406030204" pitchFamily="18" charset="0"/>
                                <a:ea typeface="Cambria Math" panose="02040503050406030204" pitchFamily="18" charset="0"/>
                              </a:rPr>
                              <m:t>𝟐</m:t>
                            </m:r>
                          </m:sup>
                        </m:sSup>
                      </m:den>
                    </m:f>
                  </m:oMath>
                </a14:m>
                <a:r>
                  <a:rPr lang="en-US" dirty="0"/>
                  <a:t> as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τ</m:t>
                    </m:r>
                    <m:d>
                      <m:dPr>
                        <m:ctrlPr>
                          <a:rPr lang="de-CH" b="0" i="1" smtClean="0">
                            <a:latin typeface="Cambria Math" panose="02040503050406030204" pitchFamily="18" charset="0"/>
                            <a:ea typeface="Cambria Math" panose="02040503050406030204" pitchFamily="18" charset="0"/>
                          </a:rPr>
                        </m:ctrlPr>
                      </m:dPr>
                      <m:e>
                        <m:r>
                          <a:rPr lang="de-CH" b="0" i="1" smtClean="0">
                            <a:latin typeface="Cambria Math" panose="02040503050406030204" pitchFamily="18" charset="0"/>
                            <a:ea typeface="Cambria Math" panose="02040503050406030204" pitchFamily="18" charset="0"/>
                          </a:rPr>
                          <m:t>𝑇</m:t>
                        </m:r>
                      </m:e>
                    </m:d>
                    <m:r>
                      <a:rPr lang="en-US" i="1" smtClean="0">
                        <a:latin typeface="Cambria Math" panose="02040503050406030204" pitchFamily="18" charset="0"/>
                      </a:rPr>
                      <m:t>=</m:t>
                    </m:r>
                    <m:r>
                      <a:rPr lang="de-CH" i="1">
                        <a:latin typeface="Cambria Math" panose="02040503050406030204" pitchFamily="18" charset="0"/>
                        <a:ea typeface="Cambria Math" panose="02040503050406030204" pitchFamily="18" charset="0"/>
                      </a:rPr>
                      <m:t>𝜏</m:t>
                    </m:r>
                    <m:d>
                      <m:dPr>
                        <m:ctrlPr>
                          <a:rPr lang="de-CH" b="0" i="1" smtClean="0">
                            <a:latin typeface="Cambria Math" panose="02040503050406030204" pitchFamily="18" charset="0"/>
                            <a:ea typeface="Cambria Math" panose="02040503050406030204" pitchFamily="18" charset="0"/>
                          </a:rPr>
                        </m:ctrlPr>
                      </m:dPr>
                      <m:e>
                        <m:sSub>
                          <m:sSubPr>
                            <m:ctrlPr>
                              <a:rPr lang="de-CH" b="0" i="1" smtClean="0">
                                <a:latin typeface="Cambria Math" panose="02040503050406030204" pitchFamily="18" charset="0"/>
                                <a:ea typeface="Cambria Math" panose="02040503050406030204" pitchFamily="18" charset="0"/>
                              </a:rPr>
                            </m:ctrlPr>
                          </m:sSubPr>
                          <m:e>
                            <m:r>
                              <a:rPr lang="de-CH" b="0" i="1" smtClean="0">
                                <a:latin typeface="Cambria Math" panose="02040503050406030204" pitchFamily="18" charset="0"/>
                                <a:ea typeface="Cambria Math" panose="02040503050406030204" pitchFamily="18" charset="0"/>
                              </a:rPr>
                              <m:t>𝑇</m:t>
                            </m:r>
                          </m:e>
                          <m:sub>
                            <m:r>
                              <a:rPr lang="de-CH" b="0" i="1" smtClean="0">
                                <a:latin typeface="Cambria Math" panose="02040503050406030204" pitchFamily="18" charset="0"/>
                                <a:ea typeface="Cambria Math" panose="02040503050406030204" pitchFamily="18" charset="0"/>
                              </a:rPr>
                              <m:t>0</m:t>
                            </m:r>
                          </m:sub>
                        </m:sSub>
                      </m:e>
                    </m:d>
                    <m:r>
                      <a:rPr lang="de-CH" i="1">
                        <a:latin typeface="Cambria Math" panose="02040503050406030204" pitchFamily="18" charset="0"/>
                      </a:rPr>
                      <m:t>∗</m:t>
                    </m:r>
                    <m:f>
                      <m:fPr>
                        <m:type m:val="lin"/>
                        <m:ctrlPr>
                          <a:rPr lang="de-CH" i="1" smtClean="0">
                            <a:latin typeface="Cambria Math" panose="02040503050406030204" pitchFamily="18" charset="0"/>
                          </a:rPr>
                        </m:ctrlPr>
                      </m:fPr>
                      <m:num>
                        <m:sSub>
                          <m:sSubPr>
                            <m:ctrlPr>
                              <a:rPr lang="de-CH" i="1" smtClean="0">
                                <a:latin typeface="Cambria Math" panose="02040503050406030204" pitchFamily="18" charset="0"/>
                              </a:rPr>
                            </m:ctrlPr>
                          </m:sSubPr>
                          <m:e>
                            <m:r>
                              <a:rPr lang="de-CH" b="0" i="1" smtClean="0">
                                <a:latin typeface="Cambria Math" panose="02040503050406030204" pitchFamily="18" charset="0"/>
                              </a:rPr>
                              <m:t>𝑇</m:t>
                            </m:r>
                          </m:e>
                          <m:sub>
                            <m:r>
                              <a:rPr lang="de-CH" b="0" i="1" smtClean="0">
                                <a:latin typeface="Cambria Math" panose="02040503050406030204" pitchFamily="18" charset="0"/>
                              </a:rPr>
                              <m:t>0</m:t>
                            </m:r>
                          </m:sub>
                        </m:sSub>
                      </m:num>
                      <m:den>
                        <m:r>
                          <a:rPr lang="de-CH" b="0" i="1" smtClean="0">
                            <a:latin typeface="Cambria Math" panose="02040503050406030204" pitchFamily="18" charset="0"/>
                          </a:rPr>
                          <m:t>𝑇</m:t>
                        </m:r>
                      </m:den>
                    </m:f>
                  </m:oMath>
                </a14:m>
                <a:endParaRPr lang="en-US" dirty="0"/>
              </a:p>
              <a:p>
                <a:endParaRPr lang="en-US" dirty="0"/>
              </a:p>
            </p:txBody>
          </p:sp>
        </mc:Choice>
        <mc:Fallback xmlns="">
          <p:sp>
            <p:nvSpPr>
              <p:cNvPr id="3" name="Notizenplatzhalter 2"/>
              <p:cNvSpPr>
                <a:spLocks noGrp="1"/>
              </p:cNvSpPr>
              <p:nvPr>
                <p:ph type="body" idx="1"/>
              </p:nvPr>
            </p:nvSpPr>
            <p:spPr/>
            <p:txBody>
              <a:bodyPr/>
              <a:lstStyle/>
              <a:p>
                <a:r>
                  <a:rPr lang="en-US" dirty="0"/>
                  <a:t>The </a:t>
                </a:r>
                <a:r>
                  <a:rPr lang="en-US" dirty="0" err="1"/>
                  <a:t>Drude</a:t>
                </a:r>
                <a:r>
                  <a:rPr lang="en-US" dirty="0"/>
                  <a:t> model gets some insight into resistivity., </a:t>
                </a:r>
                <a:r>
                  <a:rPr lang="en-US" dirty="0" err="1"/>
                  <a:t>baed</a:t>
                </a:r>
                <a:r>
                  <a:rPr lang="en-US" dirty="0"/>
                  <a:t> on extremely simplified statistical mechanics</a:t>
                </a:r>
              </a:p>
              <a:p>
                <a:r>
                  <a:rPr lang="en-US" dirty="0"/>
                  <a:t>However, it is well known that the </a:t>
                </a:r>
                <a:r>
                  <a:rPr lang="en-US" dirty="0" err="1"/>
                  <a:t>Drude</a:t>
                </a:r>
                <a:r>
                  <a:rPr lang="en-US" dirty="0"/>
                  <a:t> model leads to a wrong temperature dependence of the resistivity, i.e. with square root dependence on temperature while the observation yields a linear dependence. This can be corrected if we introduce a scatter time is inversely proportional to temperature: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 dependence:  </a:t>
                </a:r>
                <a:r>
                  <a:rPr lang="en-US" b="1" i="0">
                    <a:latin typeface="Cambria Math" panose="02040503050406030204" pitchFamily="18" charset="0"/>
                    <a:ea typeface="Cambria Math" panose="02040503050406030204" pitchFamily="18" charset="0"/>
                  </a:rPr>
                  <a:t>𝝆</a:t>
                </a:r>
                <a:r>
                  <a:rPr lang="de-CH" b="1" i="0">
                    <a:latin typeface="Cambria Math" panose="02040503050406030204" pitchFamily="18" charset="0"/>
                    <a:ea typeface="Cambria Math" panose="02040503050406030204" pitchFamily="18" charset="0"/>
                  </a:rPr>
                  <a:t>=</a:t>
                </a:r>
                <a:r>
                  <a:rPr lang="de-CH" i="0">
                    <a:latin typeface="Cambria Math" panose="02040503050406030204" pitchFamily="18" charset="0"/>
                    <a:ea typeface="Cambria Math" panose="02040503050406030204" pitchFamily="18" charset="0"/>
                  </a:rPr>
                  <a:t>(2∗ 𝑚</a:t>
                </a:r>
                <a:r>
                  <a:rPr lang="de-CH" b="0" i="0">
                    <a:latin typeface="Cambria Math" panose="02040503050406030204" pitchFamily="18" charset="0"/>
                    <a:ea typeface="Cambria Math" panose="02040503050406030204" pitchFamily="18" charset="0"/>
                  </a:rPr>
                  <a:t>∗𝑇)/(</a:t>
                </a:r>
                <a:r>
                  <a:rPr lang="de-CH" i="0">
                    <a:latin typeface="Cambria Math" panose="02040503050406030204" pitchFamily="18" charset="0"/>
                    <a:ea typeface="Cambria Math" panose="02040503050406030204" pitchFamily="18" charset="0"/>
                  </a:rPr>
                  <a:t>𝑛∗ 𝑒^2∗𝜏</a:t>
                </a:r>
                <a:r>
                  <a:rPr lang="de-CH" b="0" i="0">
                    <a:latin typeface="Cambria Math" panose="02040503050406030204" pitchFamily="18" charset="0"/>
                    <a:ea typeface="Cambria Math" panose="02040503050406030204" pitchFamily="18" charset="0"/>
                  </a:rPr>
                  <a:t>(𝑇_0 )∗𝑇_0 </a:t>
                </a:r>
                <a:r>
                  <a:rPr lang="de-CH" i="0">
                    <a:latin typeface="Cambria Math" panose="02040503050406030204" pitchFamily="18" charset="0"/>
                  </a:rPr>
                  <a:t> </a:t>
                </a:r>
                <a:r>
                  <a:rPr lang="de-CH" i="0">
                    <a:latin typeface="Cambria Math" panose="02040503050406030204" pitchFamily="18" charset="0"/>
                    <a:ea typeface="Cambria Math" panose="02040503050406030204" pitchFamily="18" charset="0"/>
                  </a:rPr>
                  <a:t>)</a:t>
                </a:r>
                <a:r>
                  <a:rPr lang="de-CH" b="1" i="0">
                    <a:latin typeface="Cambria Math" panose="02040503050406030204" pitchFamily="18" charset="0"/>
                    <a:ea typeface="Cambria Math" panose="02040503050406030204" pitchFamily="18" charset="0"/>
                  </a:rPr>
                  <a:t>=</a:t>
                </a:r>
                <a:r>
                  <a:rPr lang="en-US" b="1" i="0">
                    <a:latin typeface="Cambria Math" panose="02040503050406030204" pitchFamily="18" charset="0"/>
                  </a:rPr>
                  <a:t>(</a:t>
                </a:r>
                <a:r>
                  <a:rPr lang="de-CH" b="1" i="0">
                    <a:latin typeface="Cambria Math" panose="02040503050406030204" pitchFamily="18" charset="0"/>
                  </a:rPr>
                  <a:t>𝟐∗ 𝒎∗|𝒗_𝒕𝒉 |   </a:t>
                </a:r>
                <a:r>
                  <a:rPr lang="en-US" b="1" i="0">
                    <a:latin typeface="Cambria Math" panose="02040503050406030204" pitchFamily="18" charset="0"/>
                  </a:rPr>
                  <a:t>)/(</a:t>
                </a:r>
                <a:r>
                  <a:rPr lang="de-CH" b="1" i="0">
                    <a:latin typeface="Cambria Math" panose="02040503050406030204" pitchFamily="18" charset="0"/>
                  </a:rPr>
                  <a:t>𝒏∗𝒆^𝟐  ∗</a:t>
                </a:r>
                <a:r>
                  <a:rPr lang="de-CH" b="1" i="0">
                    <a:latin typeface="Cambria Math" panose="02040503050406030204" pitchFamily="18" charset="0"/>
                    <a:ea typeface="Cambria Math" panose="02040503050406030204" pitchFamily="18" charset="0"/>
                  </a:rPr>
                  <a:t>𝝀(𝑻)</a:t>
                </a:r>
                <a:r>
                  <a:rPr lang="en-US" b="1" i="0">
                    <a:latin typeface="Cambria Math" panose="02040503050406030204" pitchFamily="18" charset="0"/>
                    <a:ea typeface="Cambria Math" panose="02040503050406030204" pitchFamily="18" charset="0"/>
                  </a:rPr>
                  <a:t>)</a:t>
                </a:r>
                <a:r>
                  <a:rPr lang="de-CH" b="1" i="0">
                    <a:latin typeface="Cambria Math" panose="02040503050406030204" pitchFamily="18" charset="0"/>
                    <a:ea typeface="Cambria Math" panose="02040503050406030204" pitchFamily="18" charset="0"/>
                  </a:rPr>
                  <a:t>=</a:t>
                </a:r>
                <a:r>
                  <a:rPr lang="en-US" b="1" i="0">
                    <a:latin typeface="Cambria Math" panose="02040503050406030204" pitchFamily="18" charset="0"/>
                  </a:rPr>
                  <a:t>(</a:t>
                </a:r>
                <a:r>
                  <a:rPr lang="de-CH" b="1" i="0">
                    <a:latin typeface="Cambria Math" panose="02040503050406030204" pitchFamily="18" charset="0"/>
                  </a:rPr>
                  <a:t>𝟐∗ 𝒎∗|𝒗_𝒕𝒉 |^𝟑   </a:t>
                </a:r>
                <a:r>
                  <a:rPr lang="en-US" b="1" i="0">
                    <a:latin typeface="Cambria Math" panose="02040503050406030204" pitchFamily="18" charset="0"/>
                  </a:rPr>
                  <a:t>)/(</a:t>
                </a:r>
                <a:r>
                  <a:rPr lang="de-CH" b="1" i="0">
                    <a:latin typeface="Cambria Math" panose="02040503050406030204" pitchFamily="18" charset="0"/>
                  </a:rPr>
                  <a:t>𝒏∗𝒆^𝟐  ∗</a:t>
                </a:r>
                <a:r>
                  <a:rPr lang="de-CH" b="1" i="0">
                    <a:latin typeface="Cambria Math" panose="02040503050406030204" pitchFamily="18" charset="0"/>
                    <a:ea typeface="Cambria Math" panose="02040503050406030204" pitchFamily="18" charset="0"/>
                  </a:rPr>
                  <a:t>𝝀(𝑻_𝟎 )∗|𝒗_𝟎 |^𝟐 </a:t>
                </a:r>
                <a:r>
                  <a:rPr lang="en-US" b="1" i="0">
                    <a:latin typeface="Cambria Math" panose="02040503050406030204" pitchFamily="18" charset="0"/>
                    <a:ea typeface="Cambria Math" panose="02040503050406030204" pitchFamily="18" charset="0"/>
                  </a:rPr>
                  <a:t>)</a:t>
                </a:r>
                <a:r>
                  <a:rPr lang="en-US" dirty="0"/>
                  <a:t> as </a:t>
                </a:r>
                <a:r>
                  <a:rPr lang="el-GR" i="0">
                    <a:latin typeface="Cambria Math" panose="02040503050406030204" pitchFamily="18" charset="0"/>
                    <a:ea typeface="Cambria Math" panose="02040503050406030204" pitchFamily="18" charset="0"/>
                  </a:rPr>
                  <a:t>τ</a:t>
                </a:r>
                <a:r>
                  <a:rPr lang="de-CH" b="0" i="0">
                    <a:latin typeface="Cambria Math" panose="02040503050406030204" pitchFamily="18" charset="0"/>
                    <a:ea typeface="Cambria Math" panose="02040503050406030204" pitchFamily="18" charset="0"/>
                  </a:rPr>
                  <a:t>(𝑇)</a:t>
                </a:r>
                <a:r>
                  <a:rPr lang="en-US" i="0">
                    <a:latin typeface="Cambria Math" panose="02040503050406030204" pitchFamily="18" charset="0"/>
                  </a:rPr>
                  <a:t>=</a:t>
                </a:r>
                <a:r>
                  <a:rPr lang="de-CH" i="0">
                    <a:latin typeface="Cambria Math" panose="02040503050406030204" pitchFamily="18" charset="0"/>
                    <a:ea typeface="Cambria Math" panose="02040503050406030204" pitchFamily="18" charset="0"/>
                  </a:rPr>
                  <a:t>𝜏</a:t>
                </a:r>
                <a:r>
                  <a:rPr lang="de-CH" b="0" i="0">
                    <a:latin typeface="Cambria Math" panose="02040503050406030204" pitchFamily="18" charset="0"/>
                    <a:ea typeface="Cambria Math" panose="02040503050406030204" pitchFamily="18" charset="0"/>
                  </a:rPr>
                  <a:t>(𝑇_0 )</a:t>
                </a:r>
                <a:r>
                  <a:rPr lang="de-CH" i="0">
                    <a:latin typeface="Cambria Math" panose="02040503050406030204" pitchFamily="18" charset="0"/>
                  </a:rPr>
                  <a:t>∗</a:t>
                </a:r>
                <a:r>
                  <a:rPr lang="de-CH" b="0" i="0">
                    <a:latin typeface="Cambria Math" panose="02040503050406030204" pitchFamily="18" charset="0"/>
                  </a:rPr>
                  <a:t>𝑇_0∕𝑇</a:t>
                </a:r>
                <a:endParaRPr lang="en-US" dirty="0"/>
              </a:p>
              <a:p>
                <a:endParaRPr lang="en-US" dirty="0"/>
              </a:p>
            </p:txBody>
          </p:sp>
        </mc:Fallback>
      </mc:AlternateContent>
      <p:sp>
        <p:nvSpPr>
          <p:cNvPr id="4" name="Foliennummernplatzhalter 3"/>
          <p:cNvSpPr>
            <a:spLocks noGrp="1"/>
          </p:cNvSpPr>
          <p:nvPr>
            <p:ph type="sldNum" sz="quarter" idx="5"/>
          </p:nvPr>
        </p:nvSpPr>
        <p:spPr/>
        <p:txBody>
          <a:bodyPr/>
          <a:lstStyle/>
          <a:p>
            <a:fld id="{E7537BD1-B786-42A2-89CF-724E7F7FD51C}" type="slidenum">
              <a:rPr lang="en-US" smtClean="0"/>
              <a:t>5</a:t>
            </a:fld>
            <a:endParaRPr lang="en-US"/>
          </a:p>
        </p:txBody>
      </p:sp>
    </p:spTree>
    <p:extLst>
      <p:ext uri="{BB962C8B-B14F-4D97-AF65-F5344CB8AC3E}">
        <p14:creationId xmlns:p14="http://schemas.microsoft.com/office/powerpoint/2010/main" val="2090963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One could think of shot noise as the single scatter event in the </a:t>
            </a:r>
            <a:r>
              <a:rPr lang="en-US" dirty="0" err="1"/>
              <a:t>Drude</a:t>
            </a:r>
            <a:r>
              <a:rPr lang="en-US" dirty="0"/>
              <a:t> model. Statistical analysis then relates the fluctuation (noise) with the transport (current).</a:t>
            </a:r>
          </a:p>
          <a:p>
            <a:r>
              <a:rPr lang="en-US" dirty="0"/>
              <a:t>Shot noise is well known to electrical engineers 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Photodetectors </a:t>
            </a:r>
          </a:p>
          <a:p>
            <a:pPr marL="171450" indent="-171450">
              <a:buFontTx/>
              <a:buChar char="-"/>
            </a:pPr>
            <a:r>
              <a:rPr lang="en-US" dirty="0"/>
              <a:t>Diodes. At 0 voltage there is no net current flowing in the diode, as opposite electron and hole current compensate each other with resulting noise fluctuation corresponding to the sum of the </a:t>
            </a:r>
            <a:r>
              <a:rPr lang="en-US" dirty="0" err="1"/>
              <a:t>elctron</a:t>
            </a:r>
            <a:r>
              <a:rPr lang="en-US" dirty="0"/>
              <a:t> current noise and hole current noise (as not correlated)</a:t>
            </a:r>
          </a:p>
        </p:txBody>
      </p:sp>
      <p:sp>
        <p:nvSpPr>
          <p:cNvPr id="4" name="Foliennummernplatzhalter 3"/>
          <p:cNvSpPr>
            <a:spLocks noGrp="1"/>
          </p:cNvSpPr>
          <p:nvPr>
            <p:ph type="sldNum" sz="quarter" idx="5"/>
          </p:nvPr>
        </p:nvSpPr>
        <p:spPr/>
        <p:txBody>
          <a:bodyPr/>
          <a:lstStyle/>
          <a:p>
            <a:fld id="{E7537BD1-B786-42A2-89CF-724E7F7FD51C}" type="slidenum">
              <a:rPr lang="en-US" smtClean="0"/>
              <a:t>6</a:t>
            </a:fld>
            <a:endParaRPr lang="en-US"/>
          </a:p>
        </p:txBody>
      </p:sp>
    </p:spTree>
    <p:extLst>
      <p:ext uri="{BB962C8B-B14F-4D97-AF65-F5344CB8AC3E}">
        <p14:creationId xmlns:p14="http://schemas.microsoft.com/office/powerpoint/2010/main" val="2015381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This simple model is based on</a:t>
            </a:r>
          </a:p>
          <a:p>
            <a:r>
              <a:rPr lang="en-US" dirty="0"/>
              <a:t>Assumption</a:t>
            </a:r>
          </a:p>
          <a:p>
            <a:pPr marL="171450" indent="-171450">
              <a:buFontTx/>
              <a:buChar char="-"/>
            </a:pPr>
            <a:r>
              <a:rPr lang="en-US" dirty="0"/>
              <a:t>Resistor can be subdivided in free path length</a:t>
            </a:r>
          </a:p>
          <a:p>
            <a:pPr marL="171450" indent="-171450">
              <a:buFontTx/>
              <a:buChar char="-"/>
            </a:pPr>
            <a:r>
              <a:rPr lang="en-US" dirty="0"/>
              <a:t>For voltage at electrodes along x direction only movement of electrons in x directions are of importance with electron velocity (energy) derived from ideal gas </a:t>
            </a:r>
            <a:r>
              <a:rPr lang="en-US" dirty="0" err="1"/>
              <a:t>eauation</a:t>
            </a:r>
            <a:r>
              <a:rPr lang="en-US" dirty="0"/>
              <a:t> (see appendix)</a:t>
            </a:r>
          </a:p>
          <a:p>
            <a:pPr marL="171450" indent="-171450">
              <a:buFontTx/>
              <a:buChar char="-"/>
            </a:pPr>
            <a:endParaRPr lang="en-US" dirty="0"/>
          </a:p>
          <a:p>
            <a:pPr marL="0" indent="0">
              <a:buFontTx/>
              <a:buNone/>
            </a:pPr>
            <a:r>
              <a:rPr lang="en-US" dirty="0"/>
              <a:t>And as in diodes</a:t>
            </a:r>
          </a:p>
          <a:p>
            <a:pPr marL="171450" indent="-171450">
              <a:buFontTx/>
              <a:buChar char="-"/>
            </a:pPr>
            <a:r>
              <a:rPr lang="en-US" dirty="0"/>
              <a:t>Opposite thermal electron currents cancel each other in thermal equilibrium (no net current)</a:t>
            </a:r>
          </a:p>
          <a:p>
            <a:pPr marL="171450" indent="-171450">
              <a:buFontTx/>
              <a:buChar char="-"/>
            </a:pPr>
            <a:r>
              <a:rPr lang="en-US" dirty="0"/>
              <a:t>Noise of opposite electron currents add (no correlation)</a:t>
            </a:r>
          </a:p>
          <a:p>
            <a:pPr marL="171450" indent="-171450">
              <a:buFontTx/>
              <a:buChar char="-"/>
            </a:pPr>
            <a:endParaRPr lang="en-US" dirty="0"/>
          </a:p>
          <a:p>
            <a:pPr marL="0" indent="0">
              <a:buFontTx/>
              <a:buNone/>
            </a:pPr>
            <a:r>
              <a:rPr lang="en-US" dirty="0"/>
              <a:t>Exact statistical derivation: See appendix</a:t>
            </a:r>
          </a:p>
          <a:p>
            <a:pPr marL="0" indent="0">
              <a:buFontTx/>
              <a:buNone/>
            </a:pPr>
            <a:endParaRPr lang="en-US" dirty="0"/>
          </a:p>
        </p:txBody>
      </p:sp>
      <p:sp>
        <p:nvSpPr>
          <p:cNvPr id="4" name="Foliennummernplatzhalter 3"/>
          <p:cNvSpPr>
            <a:spLocks noGrp="1"/>
          </p:cNvSpPr>
          <p:nvPr>
            <p:ph type="sldNum" sz="quarter" idx="5"/>
          </p:nvPr>
        </p:nvSpPr>
        <p:spPr/>
        <p:txBody>
          <a:bodyPr/>
          <a:lstStyle/>
          <a:p>
            <a:fld id="{E7537BD1-B786-42A2-89CF-724E7F7FD51C}" type="slidenum">
              <a:rPr lang="en-US" smtClean="0"/>
              <a:t>7</a:t>
            </a:fld>
            <a:endParaRPr lang="en-US"/>
          </a:p>
        </p:txBody>
      </p:sp>
    </p:spTree>
    <p:extLst>
      <p:ext uri="{BB962C8B-B14F-4D97-AF65-F5344CB8AC3E}">
        <p14:creationId xmlns:p14="http://schemas.microsoft.com/office/powerpoint/2010/main" val="3665916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US" dirty="0" err="1"/>
                  <a:t>Drude</a:t>
                </a:r>
                <a:r>
                  <a:rPr lang="en-US" dirty="0"/>
                  <a:t> analysis the resistivity based on particles being scattered</a:t>
                </a:r>
              </a:p>
              <a:p>
                <a:r>
                  <a:rPr lang="en-US" dirty="0"/>
                  <a:t>Based on this particle model more extensive statistical analysis leads to</a:t>
                </a:r>
              </a:p>
              <a:p>
                <a:pPr marL="228600" indent="-228600">
                  <a:buAutoNum type="arabicPeriod"/>
                </a:pPr>
                <a:r>
                  <a:rPr lang="en-US" dirty="0"/>
                  <a:t>Relation between mobility and diffusion as stated in well known Einstein relation</a:t>
                </a:r>
              </a:p>
              <a:p>
                <a:pPr marL="228600" indent="-228600">
                  <a:buAutoNum type="arabicPeriod"/>
                </a:pPr>
                <a:r>
                  <a:rPr lang="en-US" dirty="0"/>
                  <a:t>Noise (fluctuations) and resistance (dissipation) as in stated in well known fluctuation dissipation </a:t>
                </a:r>
                <a:r>
                  <a:rPr lang="en-US" dirty="0" err="1"/>
                  <a:t>therorem</a:t>
                </a:r>
                <a:r>
                  <a:rPr lang="en-US" dirty="0"/>
                  <a:t>.</a:t>
                </a:r>
              </a:p>
              <a:p>
                <a:pPr marL="228600" indent="-228600">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fluctuation-dissipation theorem states that a “viscous” material will have smaller fluctuations as well as a smaller response to an external perturbation than a “liquid” material.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In our case it connects the fluctuations of the current in the resistor with the response of the current to the external perturbation (voltage). Thus, it is obvious, that a large resistor (thus small current change if voltage is applied) will have smaller current fluctuations (which of course increase with thermal energy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kT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Factor 4 is obtained from exact math.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Thus </a:t>
                </a:r>
                <a14:m>
                  <m:oMath xmlns:m="http://schemas.openxmlformats.org/officeDocument/2006/math">
                    <m:acc>
                      <m:accPr>
                        <m:chr m:val="̅"/>
                        <m:ctrlPr>
                          <a:rPr kumimoji="0" lang="en-US"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sSubSup>
                          <m:sSubSupPr>
                            <m:ctrlPr>
                              <a:rPr kumimoji="0" lang="en-US"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SupPr>
                          <m:e>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e>
                          <m:sub>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𝑵</m:t>
                            </m:r>
                          </m:sub>
                          <m:sup>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𝟐</m:t>
                            </m:r>
                          </m:sup>
                        </m:sSubSup>
                      </m:e>
                    </m:acc>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𝟒</m:t>
                    </m:r>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𝒌𝑻</m:t>
                        </m:r>
                      </m:num>
                      <m:den>
                        <m:r>
                          <a:rPr kumimoji="0" lang="de-CH" sz="12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m:t>
                        </m:r>
                      </m:den>
                    </m:f>
                    <m:r>
                      <a:rPr kumimoji="0" lang="de-CH" sz="1200" b="1"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l-GR" sz="1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𝜟𝝂</m:t>
                    </m:r>
                  </m:oMath>
                </a14:m>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This approach is elegant as it is based on extensive statistical mechanics and is elegant as its final formula includes only externally measured entities (I, T, R) and it makes no assumption whatsoever about the internal mechanism of the resistor, no assumption about the surroundings, but it is obviously limited to thermal equilibrium.</a:t>
                </a:r>
              </a:p>
              <a:p>
                <a:pPr marL="0" indent="0">
                  <a:buNone/>
                </a:pPr>
                <a:endParaRPr lang="en-US" dirty="0"/>
              </a:p>
            </p:txBody>
          </p:sp>
        </mc:Choice>
        <mc:Fallback xmlns="">
          <p:sp>
            <p:nvSpPr>
              <p:cNvPr id="3" name="Notizenplatzhalter 2"/>
              <p:cNvSpPr>
                <a:spLocks noGrp="1"/>
              </p:cNvSpPr>
              <p:nvPr>
                <p:ph type="body" idx="1"/>
              </p:nvPr>
            </p:nvSpPr>
            <p:spPr/>
            <p:txBody>
              <a:bodyPr/>
              <a:lstStyle/>
              <a:p>
                <a:r>
                  <a:rPr lang="en-US" dirty="0" err="1"/>
                  <a:t>Drude</a:t>
                </a:r>
                <a:r>
                  <a:rPr lang="en-US" dirty="0"/>
                  <a:t> analysis the resistivity based on particles being scattered</a:t>
                </a:r>
              </a:p>
              <a:p>
                <a:r>
                  <a:rPr lang="en-US" dirty="0"/>
                  <a:t>Based on this particle model more extensive statistical analysis leads to</a:t>
                </a:r>
              </a:p>
              <a:p>
                <a:pPr marL="228600" indent="-228600">
                  <a:buAutoNum type="arabicPeriod"/>
                </a:pPr>
                <a:r>
                  <a:rPr lang="en-US" dirty="0"/>
                  <a:t>Relation between mobility and diffusion as stated in well known Einstein relation</a:t>
                </a:r>
              </a:p>
              <a:p>
                <a:pPr marL="228600" indent="-228600">
                  <a:buAutoNum type="arabicPeriod"/>
                </a:pPr>
                <a:r>
                  <a:rPr lang="en-US" dirty="0"/>
                  <a:t>Noise (fluctuations) and resistance (dissipation) as in stated in well known fluctuation dissipation </a:t>
                </a:r>
                <a:r>
                  <a:rPr lang="en-US" dirty="0" err="1"/>
                  <a:t>therorem</a:t>
                </a:r>
                <a:r>
                  <a:rPr lang="en-US" dirty="0"/>
                  <a:t>.</a:t>
                </a:r>
              </a:p>
              <a:p>
                <a:pPr marL="228600" indent="-228600">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fluctuation-dissipation theorem states that a “viscous” material will have smaller fluctuations as well as a smaller response to an external perturbation than a “liquid” material.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In our case it connects the fluctuations of the current in the resistor with the response of the current to the external perturbation (voltage). Thus, it is obvious, that a large resistor (thus small current change if voltage is applied) will have smaller current fluctuations (which of course increase with thermal energy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kT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Factor 4 is obtained from exact math.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Thus </a:t>
                </a:r>
                <a:r>
                  <a:rPr kumimoji="0" lang="en-US" sz="1200" b="1"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a:t>
                </a:r>
                <a:r>
                  <a:rPr kumimoji="0" lang="de-CH" sz="1200" b="1"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𝒊</a:t>
                </a:r>
                <a:r>
                  <a:rPr kumimoji="0" lang="en-US" sz="1200" b="1"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_</a:t>
                </a:r>
                <a:r>
                  <a:rPr kumimoji="0" lang="de-CH" sz="1200" b="1"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𝑵^𝟐 </a:t>
                </a:r>
                <a:r>
                  <a:rPr kumimoji="0" lang="en-US" sz="1200" b="1"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 ̅</a:t>
                </a:r>
                <a:r>
                  <a:rPr kumimoji="0" lang="de-CH" sz="1200" b="1"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=𝟒∗𝒌𝑻/𝑹∗</a:t>
                </a:r>
                <a:r>
                  <a:rPr kumimoji="0" lang="el-GR" sz="12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𝜟𝝂</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This approach is elegant as it is based on extensive statistical mechanics and is elegant as its final formula includes only externally measured entities (I, T, R) and it makes no assumption whatsoever about the internal mechanism of the resistor, no assumption about the surroundings, but it is obviously limited to thermal equilibrium.</a:t>
                </a:r>
              </a:p>
              <a:p>
                <a:pPr marL="0" indent="0">
                  <a:buNone/>
                </a:pPr>
                <a:endParaRPr lang="en-US" dirty="0"/>
              </a:p>
            </p:txBody>
          </p:sp>
        </mc:Fallback>
      </mc:AlternateContent>
      <p:sp>
        <p:nvSpPr>
          <p:cNvPr id="4" name="Foliennummernplatzhalter 3"/>
          <p:cNvSpPr>
            <a:spLocks noGrp="1"/>
          </p:cNvSpPr>
          <p:nvPr>
            <p:ph type="sldNum" sz="quarter" idx="5"/>
          </p:nvPr>
        </p:nvSpPr>
        <p:spPr/>
        <p:txBody>
          <a:bodyPr/>
          <a:lstStyle/>
          <a:p>
            <a:fld id="{E7537BD1-B786-42A2-89CF-724E7F7FD51C}" type="slidenum">
              <a:rPr lang="en-US" smtClean="0"/>
              <a:t>8</a:t>
            </a:fld>
            <a:endParaRPr lang="en-US"/>
          </a:p>
        </p:txBody>
      </p:sp>
    </p:spTree>
    <p:extLst>
      <p:ext uri="{BB962C8B-B14F-4D97-AF65-F5344CB8AC3E}">
        <p14:creationId xmlns:p14="http://schemas.microsoft.com/office/powerpoint/2010/main" val="4132340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Johnson noise is usually derived from the observation of Planck of the black body radiation.</a:t>
            </a:r>
          </a:p>
          <a:p>
            <a:endParaRPr lang="en-US" dirty="0"/>
          </a:p>
          <a:p>
            <a:r>
              <a:rPr lang="en-US" dirty="0"/>
              <a:t>A link between black body radiation and (quantized) statistical analysis is nicely described in the literature, i.e. “The second Law” by Stephen Wolfram.</a:t>
            </a:r>
          </a:p>
          <a:p>
            <a:endParaRPr lang="en-US" dirty="0"/>
          </a:p>
          <a:p>
            <a:r>
              <a:rPr lang="en-US" dirty="0"/>
              <a:t>This approach is elegant as it is based on externally measured entities (I, T, R) and it makes no assumption whatsoever about the internal mechanism of the resistor. However, it assumes that the surrounding is in equilibrium with the resistor (same temperature T) and is thus strictly only valid if the resistor has the same temperature as the surroundings. </a:t>
            </a:r>
          </a:p>
          <a:p>
            <a:endParaRPr lang="en-US" dirty="0"/>
          </a:p>
        </p:txBody>
      </p:sp>
      <p:sp>
        <p:nvSpPr>
          <p:cNvPr id="4" name="Foliennummernplatzhalter 3"/>
          <p:cNvSpPr>
            <a:spLocks noGrp="1"/>
          </p:cNvSpPr>
          <p:nvPr>
            <p:ph type="sldNum" sz="quarter" idx="5"/>
          </p:nvPr>
        </p:nvSpPr>
        <p:spPr/>
        <p:txBody>
          <a:bodyPr/>
          <a:lstStyle/>
          <a:p>
            <a:fld id="{E7537BD1-B786-42A2-89CF-724E7F7FD51C}" type="slidenum">
              <a:rPr lang="en-US" smtClean="0"/>
              <a:t>9</a:t>
            </a:fld>
            <a:endParaRPr lang="en-US"/>
          </a:p>
        </p:txBody>
      </p:sp>
    </p:spTree>
    <p:extLst>
      <p:ext uri="{BB962C8B-B14F-4D97-AF65-F5344CB8AC3E}">
        <p14:creationId xmlns:p14="http://schemas.microsoft.com/office/powerpoint/2010/main" val="723467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Modelling of reality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Microscopic (statistical mechanics) and collective (thermodynamic) model should give the same results and they should only differ in the complexity to explain reality. Usually, complexity of the model can be reduced by limiting its range of application or extended by increasing </a:t>
                </a:r>
                <a:r>
                  <a:rPr kumimoji="0" lang="en-US" sz="1200" b="0" i="0" u="none" strike="noStrike" kern="1200" cap="none" spc="0" normalizeH="0" baseline="0" noProof="0" dirty="0">
                    <a:ln>
                      <a:noFill/>
                    </a:ln>
                    <a:solidFill>
                      <a:prstClr val="black"/>
                    </a:solidFill>
                    <a:effectLst/>
                    <a:uLnTx/>
                    <a:uFillTx/>
                    <a:latin typeface="+mn-lt"/>
                    <a:ea typeface="+mn-ea"/>
                    <a:cs typeface="+mn-cs"/>
                  </a:rPr>
                  <a:t>complexity. Thus, Planck derived black-body radiation based on the 2</a:t>
                </a:r>
                <a:r>
                  <a:rPr kumimoji="0" lang="en-US" sz="1200" b="0" i="0" u="none" strike="noStrike" kern="1200" cap="none" spc="0" normalizeH="0" baseline="30000" noProof="0" dirty="0">
                    <a:ln>
                      <a:noFill/>
                    </a:ln>
                    <a:solidFill>
                      <a:prstClr val="black"/>
                    </a:solidFill>
                    <a:effectLst/>
                    <a:uLnTx/>
                    <a:uFillTx/>
                    <a:latin typeface="+mn-lt"/>
                    <a:ea typeface="+mn-ea"/>
                    <a:cs typeface="+mn-cs"/>
                  </a:rPr>
                  <a:t>nd</a:t>
                </a:r>
                <a:r>
                  <a:rPr kumimoji="0" lang="en-US" sz="1200" b="0" i="0" u="none" strike="noStrike" kern="1200" cap="none" spc="0" normalizeH="0" baseline="0" noProof="0" dirty="0">
                    <a:ln>
                      <a:noFill/>
                    </a:ln>
                    <a:solidFill>
                      <a:prstClr val="black"/>
                    </a:solidFill>
                    <a:effectLst/>
                    <a:uLnTx/>
                    <a:uFillTx/>
                    <a:latin typeface="+mn-lt"/>
                    <a:ea typeface="+mn-ea"/>
                    <a:cs typeface="+mn-cs"/>
                  </a:rPr>
                  <a:t> law of thermodynamics which is connected statistical mechanics by adding quantization.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Drude</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Drude model makes a lot of assumptions about the inner works of the resistor, it treats current as movement of particles with charges (and thus must make assumptions/calculations about the mass (often derived by assuming that the charge behaves like a wave in a solid state material), charge, scatter time and thermal energy). By careful choice of parameters results for resistivity can be obtained for the thermal equilibrium case.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Shot noise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Shot noise can be considered as a special case of the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Drude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model where individual particles are tracked between two scatter events and it gives insight into non-equilibrium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Extended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Drude</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Drude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model can be easily extended to model Johnson noise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b="1" dirty="0"/>
                  <a:t>Deep statistical mechanics</a:t>
                </a:r>
              </a:p>
              <a:p>
                <a:r>
                  <a:rPr lang="en-US" b="0" dirty="0"/>
                  <a:t>Based on deep statistical mechanics of particles moving randomly two important relations between collective characteristics of particles can be derived, i.e. the Einstein relation between mobility and diffusion and the relation between noise and resistance (usually called fluctuation-dissipation theorem). </a:t>
                </a:r>
              </a:p>
              <a:p>
                <a:r>
                  <a:rPr lang="en-US" b="0" dirty="0"/>
                  <a:t>Of course, this analysis is usually only done for low frequencies, but, if quantum is included in statistical mechanics its validity is extended across the whole spectrum and results in the black-body radiation formula (Planck started from the second law).</a:t>
                </a:r>
              </a:p>
              <a:p>
                <a:endParaRPr lang="en-US" sz="1200" b="1" dirty="0"/>
              </a:p>
              <a:p>
                <a:r>
                  <a:rPr lang="en-US" sz="1200" b="1" dirty="0"/>
                  <a:t>Blackbody derivation of Johnson noise</a:t>
                </a:r>
              </a:p>
              <a:p>
                <a:r>
                  <a:rPr lang="en-US" sz="1200" b="0" dirty="0"/>
                  <a:t>This derivation of Johnson noise is mostly used in textbooks and is based on putting the resistor in equilibrium with the surrounding, whose thermal noise we do know (black body radiation).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This approach is elegant as it is based on externally measured entities (I, T, R) and it makes no assumption whatsoever about the internal mechanism of the resistor. However, it assumes that the surrounding is in equilibrium with the resistor (same temperature 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endParaRPr lang="en-US" dirty="0"/>
              </a:p>
              <a:p>
                <a:endParaRPr lang="en-US" dirty="0"/>
              </a:p>
              <a:p>
                <a:endParaRPr lang="en-US" dirty="0"/>
              </a:p>
            </p:txBody>
          </p:sp>
        </mc:Choice>
        <mc:Fallback xmlns="">
          <p:sp>
            <p:nvSpPr>
              <p:cNvPr id="3" name="Notizenplatzhalter 2"/>
              <p:cNvSpPr>
                <a:spLocks noGrp="1"/>
              </p:cNvSpPr>
              <p:nvPr>
                <p:ph type="body" idx="1"/>
              </p:nvPr>
            </p:nvSpPr>
            <p:spPr/>
            <p:txBody>
              <a:bodyPr/>
              <a:lstStyle/>
              <a:p>
                <a:r>
                  <a:rPr lang="en-US" b="1" dirty="0"/>
                  <a:t>Fluctuation-Dissipation theorem derivation of Johnson noise</a:t>
                </a:r>
              </a:p>
              <a:p>
                <a:r>
                  <a:rPr lang="en-US" dirty="0"/>
                  <a:t>The most elegant derivation of noise in a resistor is obtained by the fluctuation-dissipation theorem, connecting in our case the fluctuations of the current in the resistor with the response of the current to the external perturbation (voltage). Thus, it is obvious, that a large resistor (thus small current change if voltage is applied) will have smaller current fluctuations (which of course increase with thermal energy </a:t>
                </a:r>
                <a:r>
                  <a:rPr lang="en-US" dirty="0" err="1"/>
                  <a:t>kT</a:t>
                </a:r>
                <a:r>
                  <a:rPr lang="en-US" dirty="0"/>
                  <a:t>). Factor 4 is obtained from exact math.</a:t>
                </a:r>
              </a:p>
              <a:p>
                <a:r>
                  <a:rPr lang="en-US" dirty="0"/>
                  <a:t>Thus </a:t>
                </a:r>
                <a:r>
                  <a:rPr lang="en-US" sz="1200" b="1" i="0">
                    <a:latin typeface="Cambria Math" panose="02040503050406030204" pitchFamily="18" charset="0"/>
                  </a:rPr>
                  <a:t>(</a:t>
                </a:r>
                <a:r>
                  <a:rPr lang="de-CH" sz="1200" b="1" i="0">
                    <a:latin typeface="Cambria Math" panose="02040503050406030204" pitchFamily="18" charset="0"/>
                  </a:rPr>
                  <a:t>𝒊</a:t>
                </a:r>
                <a:r>
                  <a:rPr lang="en-US" sz="1200" b="1" i="0">
                    <a:latin typeface="Cambria Math" panose="02040503050406030204" pitchFamily="18" charset="0"/>
                  </a:rPr>
                  <a:t>_</a:t>
                </a:r>
                <a:r>
                  <a:rPr lang="de-CH" sz="1200" b="1" i="0">
                    <a:latin typeface="Cambria Math" panose="02040503050406030204" pitchFamily="18" charset="0"/>
                  </a:rPr>
                  <a:t>𝑵^𝟐 </a:t>
                </a:r>
                <a:r>
                  <a:rPr lang="en-US" sz="1200" b="1" i="0">
                    <a:latin typeface="Cambria Math" panose="02040503050406030204" pitchFamily="18" charset="0"/>
                  </a:rPr>
                  <a:t>) ̅</a:t>
                </a:r>
                <a:r>
                  <a:rPr lang="de-CH" sz="1200" b="1" i="0">
                    <a:latin typeface="Cambria Math" panose="02040503050406030204" pitchFamily="18" charset="0"/>
                  </a:rPr>
                  <a:t>=𝟒∗𝒌𝑻/𝑹∗</a:t>
                </a:r>
                <a:r>
                  <a:rPr lang="el-GR" sz="1200" b="1" i="0">
                    <a:latin typeface="Cambria Math" panose="02040503050406030204" pitchFamily="18" charset="0"/>
                    <a:ea typeface="Cambria Math" panose="02040503050406030204" pitchFamily="18" charset="0"/>
                  </a:rPr>
                  <a:t>𝜟𝝂</a:t>
                </a:r>
                <a:r>
                  <a:rPr lang="en-US" sz="1200" b="1" dirty="0"/>
                  <a:t> </a:t>
                </a:r>
              </a:p>
              <a:p>
                <a:r>
                  <a:rPr lang="en-US" sz="1200" b="0" dirty="0"/>
                  <a:t>This approach is elegant as it is based on externally measured entities (I, T, R) and it makes no assumption whatsoever about the internal mechanism of the resistor, no assumption about the surroundings, but it is obviously limited to thermal equilibrium.</a:t>
                </a:r>
              </a:p>
              <a:p>
                <a:endParaRPr lang="en-US" sz="1200" b="1" dirty="0"/>
              </a:p>
              <a:p>
                <a:r>
                  <a:rPr lang="en-US" sz="1200" b="1" dirty="0"/>
                  <a:t>Blackbody derivation of Johnson noise</a:t>
                </a:r>
              </a:p>
              <a:p>
                <a:r>
                  <a:rPr lang="en-US" sz="1200" b="0" dirty="0"/>
                  <a:t>This derivation of Jonson noise is mostly used in textbooks and is based on putting the resistor in equilibrium with the surrounding, whose noise we do know (black body radiation).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This approach is elegant as it is based on externally measured entities (I, T, R) and it makes no assumption whatsoever about the internal mechanism of the resistor. However, it assumes that the surroundings are in equilibrium with the resistor (same temperature T) and is thus obviously limited to thermal equilibrium with surrounding.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t>Drude</a:t>
                </a:r>
                <a:r>
                  <a:rPr lang="en-US" sz="1200" b="1" dirty="0"/>
                  <a:t> 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The </a:t>
                </a:r>
                <a:r>
                  <a:rPr lang="en-US" sz="1200" b="0" dirty="0" err="1"/>
                  <a:t>Drude</a:t>
                </a:r>
                <a:r>
                  <a:rPr lang="en-US" sz="1200" b="0" dirty="0"/>
                  <a:t> model makes a lot of assumptions about the inner works of the resistor, it treats current as movement of carriers (and thus must make assumptions/calculations about the mass, charge, scatter time and thermal energy). However, by careful choice of parameters exact results can be obtained for the thermal equilibrium case and even more importantly, it is useful for non-equilibrium cases and it gives some helpful insights.</a:t>
                </a:r>
                <a:endParaRPr lang="en-US" dirty="0"/>
              </a:p>
              <a:p>
                <a:endParaRPr lang="en-US" dirty="0"/>
              </a:p>
              <a:p>
                <a:endParaRPr lang="en-US" dirty="0"/>
              </a:p>
              <a:p>
                <a:endParaRPr lang="en-US" dirty="0"/>
              </a:p>
            </p:txBody>
          </p:sp>
        </mc:Fallback>
      </mc:AlternateContent>
      <p:sp>
        <p:nvSpPr>
          <p:cNvPr id="4" name="Foliennummernplatzhalter 3"/>
          <p:cNvSpPr>
            <a:spLocks noGrp="1"/>
          </p:cNvSpPr>
          <p:nvPr>
            <p:ph type="sldNum" sz="quarter" idx="5"/>
          </p:nvPr>
        </p:nvSpPr>
        <p:spPr/>
        <p:txBody>
          <a:bodyPr/>
          <a:lstStyle/>
          <a:p>
            <a:fld id="{E7537BD1-B786-42A2-89CF-724E7F7FD51C}" type="slidenum">
              <a:rPr lang="en-US" smtClean="0"/>
              <a:t>10</a:t>
            </a:fld>
            <a:endParaRPr lang="en-US"/>
          </a:p>
        </p:txBody>
      </p:sp>
    </p:spTree>
    <p:extLst>
      <p:ext uri="{BB962C8B-B14F-4D97-AF65-F5344CB8AC3E}">
        <p14:creationId xmlns:p14="http://schemas.microsoft.com/office/powerpoint/2010/main" val="1088315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en-US"/>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a:p>
        </p:txBody>
      </p:sp>
      <p:sp>
        <p:nvSpPr>
          <p:cNvPr id="4" name="Datumsplatzhalter 3"/>
          <p:cNvSpPr>
            <a:spLocks noGrp="1"/>
          </p:cNvSpPr>
          <p:nvPr>
            <p:ph type="dt" sz="half" idx="10"/>
          </p:nvPr>
        </p:nvSpPr>
        <p:spPr/>
        <p:txBody>
          <a:bodyPr/>
          <a:lstStyle/>
          <a:p>
            <a:fld id="{AEC26E88-14CE-404A-BF7E-3AAB0482F73A}" type="datetimeFigureOut">
              <a:rPr lang="en-US" smtClean="0"/>
              <a:t>4/11/2024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9F76196F-1CA1-40AC-BA4C-80B1C1A20E39}" type="slidenum">
              <a:rPr lang="en-US" smtClean="0"/>
              <a:t>‹Nr.›</a:t>
            </a:fld>
            <a:endParaRPr lang="en-US"/>
          </a:p>
        </p:txBody>
      </p:sp>
    </p:spTree>
    <p:extLst>
      <p:ext uri="{BB962C8B-B14F-4D97-AF65-F5344CB8AC3E}">
        <p14:creationId xmlns:p14="http://schemas.microsoft.com/office/powerpoint/2010/main" val="1293537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4000"/>
            </a:lvl1pPr>
          </a:lstStyle>
          <a:p>
            <a:r>
              <a:rPr lang="de-DE" dirty="0"/>
              <a:t>Titelmasterformat durch Klicken bearbeiten</a:t>
            </a:r>
            <a:endParaRPr lang="en-US" dirty="0"/>
          </a:p>
        </p:txBody>
      </p:sp>
      <p:sp>
        <p:nvSpPr>
          <p:cNvPr id="3" name="Inhaltsplatzhalter 2"/>
          <p:cNvSpPr>
            <a:spLocks noGrp="1"/>
          </p:cNvSpPr>
          <p:nvPr>
            <p:ph idx="1"/>
          </p:nvPr>
        </p:nvSpPr>
        <p:spPr>
          <a:xfrm>
            <a:off x="838200" y="1213757"/>
            <a:ext cx="10515600" cy="4963206"/>
          </a:xfrm>
        </p:spPr>
        <p:txBody>
          <a:bodyPr>
            <a:noAutofit/>
          </a:bodyPr>
          <a:lstStyle>
            <a:lvl1pPr>
              <a:defRPr sz="2000" b="1"/>
            </a:lvl1pPr>
            <a:lvl2pPr>
              <a:defRPr sz="1800"/>
            </a:lvl2pPr>
            <a:lvl3pPr>
              <a:defRPr sz="16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umsplatzhalter 3"/>
          <p:cNvSpPr>
            <a:spLocks noGrp="1"/>
          </p:cNvSpPr>
          <p:nvPr>
            <p:ph type="dt" sz="half" idx="10"/>
          </p:nvPr>
        </p:nvSpPr>
        <p:spPr/>
        <p:txBody>
          <a:bodyPr/>
          <a:lstStyle/>
          <a:p>
            <a:fld id="{AEC26E88-14CE-404A-BF7E-3AAB0482F73A}" type="datetimeFigureOut">
              <a:rPr lang="en-US" smtClean="0"/>
              <a:t>4/11/2024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9F76196F-1CA1-40AC-BA4C-80B1C1A20E39}" type="slidenum">
              <a:rPr lang="en-US" smtClean="0"/>
              <a:t>‹Nr.›</a:t>
            </a:fld>
            <a:endParaRPr lang="en-US"/>
          </a:p>
        </p:txBody>
      </p:sp>
    </p:spTree>
    <p:extLst>
      <p:ext uri="{BB962C8B-B14F-4D97-AF65-F5344CB8AC3E}">
        <p14:creationId xmlns:p14="http://schemas.microsoft.com/office/powerpoint/2010/main" val="358739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4000"/>
            </a:lvl1pPr>
          </a:lstStyle>
          <a:p>
            <a:r>
              <a:rPr lang="de-DE" dirty="0"/>
              <a:t>Titelmasterformat durch Klicken bearbeiten</a:t>
            </a:r>
            <a:endParaRPr lang="en-US" dirty="0"/>
          </a:p>
        </p:txBody>
      </p:sp>
      <p:sp>
        <p:nvSpPr>
          <p:cNvPr id="3" name="Inhaltsplatzhalter 2"/>
          <p:cNvSpPr>
            <a:spLocks noGrp="1"/>
          </p:cNvSpPr>
          <p:nvPr>
            <p:ph sz="half" idx="1"/>
          </p:nvPr>
        </p:nvSpPr>
        <p:spPr>
          <a:xfrm>
            <a:off x="838200" y="1218973"/>
            <a:ext cx="5181600" cy="4957990"/>
          </a:xfrm>
        </p:spPr>
        <p:txBody>
          <a:bodyPr>
            <a:noAutofit/>
          </a:bodyPr>
          <a:lstStyle>
            <a:lvl1pPr>
              <a:defRPr sz="2000"/>
            </a:lvl1pPr>
            <a:lvl2pPr>
              <a:defRPr sz="1800"/>
            </a:lvl2pPr>
            <a:lvl3pPr>
              <a:defRPr sz="16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Inhaltsplatzhalter 3"/>
          <p:cNvSpPr>
            <a:spLocks noGrp="1"/>
          </p:cNvSpPr>
          <p:nvPr>
            <p:ph sz="half" idx="2"/>
          </p:nvPr>
        </p:nvSpPr>
        <p:spPr>
          <a:xfrm>
            <a:off x="6172200" y="1218973"/>
            <a:ext cx="5181600" cy="4957990"/>
          </a:xfrm>
        </p:spPr>
        <p:txBody>
          <a:bodyPr>
            <a:noAutofit/>
          </a:bodyPr>
          <a:lstStyle>
            <a:lvl1pPr>
              <a:defRPr sz="2000"/>
            </a:lvl1pPr>
            <a:lvl2pPr>
              <a:defRPr sz="1800"/>
            </a:lvl2pPr>
            <a:lvl3pPr>
              <a:defRPr sz="16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5" name="Datumsplatzhalter 4"/>
          <p:cNvSpPr>
            <a:spLocks noGrp="1"/>
          </p:cNvSpPr>
          <p:nvPr>
            <p:ph type="dt" sz="half" idx="10"/>
          </p:nvPr>
        </p:nvSpPr>
        <p:spPr/>
        <p:txBody>
          <a:bodyPr/>
          <a:lstStyle/>
          <a:p>
            <a:fld id="{AEC26E88-14CE-404A-BF7E-3AAB0482F73A}" type="datetimeFigureOut">
              <a:rPr lang="en-US" smtClean="0"/>
              <a:t>4/11/2024</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9F76196F-1CA1-40AC-BA4C-80B1C1A20E39}" type="slidenum">
              <a:rPr lang="en-US" smtClean="0"/>
              <a:t>‹Nr.›</a:t>
            </a:fld>
            <a:endParaRPr lang="en-US"/>
          </a:p>
        </p:txBody>
      </p:sp>
    </p:spTree>
    <p:extLst>
      <p:ext uri="{BB962C8B-B14F-4D97-AF65-F5344CB8AC3E}">
        <p14:creationId xmlns:p14="http://schemas.microsoft.com/office/powerpoint/2010/main" val="24163912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674461"/>
          </a:xfrm>
          <a:prstGeom prst="rect">
            <a:avLst/>
          </a:prstGeom>
        </p:spPr>
        <p:txBody>
          <a:bodyPr vert="horz" lIns="91440" tIns="45720" rIns="91440" bIns="45720" rtlCol="0" anchor="ctr">
            <a:normAutofit/>
          </a:bodyPr>
          <a:lstStyle/>
          <a:p>
            <a:r>
              <a:rPr lang="de-DE" dirty="0"/>
              <a:t>Titelmasterformat durch Klicken bearbeiten</a:t>
            </a:r>
            <a:endParaRPr lang="en-US" dirty="0"/>
          </a:p>
        </p:txBody>
      </p:sp>
      <p:sp>
        <p:nvSpPr>
          <p:cNvPr id="3" name="Textplatzhalter 2"/>
          <p:cNvSpPr>
            <a:spLocks noGrp="1"/>
          </p:cNvSpPr>
          <p:nvPr>
            <p:ph type="body" idx="1"/>
          </p:nvPr>
        </p:nvSpPr>
        <p:spPr>
          <a:xfrm>
            <a:off x="838200" y="1191986"/>
            <a:ext cx="10515600" cy="4984977"/>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26E88-14CE-404A-BF7E-3AAB0482F73A}" type="datetimeFigureOut">
              <a:rPr lang="en-US" smtClean="0"/>
              <a:t>4/11/2024</a:t>
            </a:fld>
            <a:endParaRPr lang="en-US"/>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76196F-1CA1-40AC-BA4C-80B1C1A20E39}" type="slidenum">
              <a:rPr lang="en-US" smtClean="0"/>
              <a:t>‹Nr.›</a:t>
            </a:fld>
            <a:endParaRPr lang="en-US"/>
          </a:p>
        </p:txBody>
      </p:sp>
    </p:spTree>
    <p:extLst>
      <p:ext uri="{BB962C8B-B14F-4D97-AF65-F5344CB8AC3E}">
        <p14:creationId xmlns:p14="http://schemas.microsoft.com/office/powerpoint/2010/main" val="1256130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5.png"/><Relationship Id="rId7"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6.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0.emf"/><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emf"/><Relationship Id="rId5" Type="http://schemas.openxmlformats.org/officeDocument/2006/relationships/image" Target="../media/image12.emf"/><Relationship Id="rId10" Type="http://schemas.openxmlformats.org/officeDocument/2006/relationships/image" Target="../media/image2.png"/><Relationship Id="rId4" Type="http://schemas.openxmlformats.org/officeDocument/2006/relationships/image" Target="../media/image11.emf"/><Relationship Id="rId9"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40.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image" Target="../media/image33.png"/><Relationship Id="rId3" Type="http://schemas.openxmlformats.org/officeDocument/2006/relationships/image" Target="../media/image19.emf"/><Relationship Id="rId7" Type="http://schemas.openxmlformats.org/officeDocument/2006/relationships/image" Target="../media/image27.emf"/><Relationship Id="rId12"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6.emf"/><Relationship Id="rId11" Type="http://schemas.openxmlformats.org/officeDocument/2006/relationships/image" Target="../media/image31.emf"/><Relationship Id="rId5" Type="http://schemas.openxmlformats.org/officeDocument/2006/relationships/image" Target="../media/image25.png"/><Relationship Id="rId10" Type="http://schemas.openxmlformats.org/officeDocument/2006/relationships/image" Target="../media/image30.emf"/><Relationship Id="rId4" Type="http://schemas.openxmlformats.org/officeDocument/2006/relationships/image" Target="../media/image160.png"/><Relationship Id="rId9" Type="http://schemas.openxmlformats.org/officeDocument/2006/relationships/image" Target="../media/image29.emf"/><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FF4784B-D180-A269-B044-9AD17F659A44}"/>
              </a:ext>
            </a:extLst>
          </p:cNvPr>
          <p:cNvSpPr>
            <a:spLocks noGrp="1"/>
          </p:cNvSpPr>
          <p:nvPr>
            <p:ph type="ctrTitle"/>
          </p:nvPr>
        </p:nvSpPr>
        <p:spPr/>
        <p:txBody>
          <a:bodyPr>
            <a:normAutofit fontScale="90000"/>
          </a:bodyPr>
          <a:lstStyle/>
          <a:p>
            <a:r>
              <a:rPr lang="en-US" dirty="0"/>
              <a:t>Extended Drude Model of</a:t>
            </a:r>
            <a:br>
              <a:rPr lang="en-US" dirty="0"/>
            </a:br>
            <a:r>
              <a:rPr lang="en-US" dirty="0"/>
              <a:t>Resistivity, Shot Noise and</a:t>
            </a:r>
            <a:br>
              <a:rPr lang="en-US" dirty="0"/>
            </a:br>
            <a:r>
              <a:rPr lang="en-US" dirty="0"/>
              <a:t>Johnson Noise</a:t>
            </a:r>
          </a:p>
        </p:txBody>
      </p:sp>
      <p:sp>
        <p:nvSpPr>
          <p:cNvPr id="5" name="Untertitel 4">
            <a:extLst>
              <a:ext uri="{FF2B5EF4-FFF2-40B4-BE49-F238E27FC236}">
                <a16:creationId xmlns:a16="http://schemas.microsoft.com/office/drawing/2014/main" id="{3F7A54FE-92ED-C019-D2A8-8DCF65E52649}"/>
              </a:ext>
            </a:extLst>
          </p:cNvPr>
          <p:cNvSpPr>
            <a:spLocks noGrp="1"/>
          </p:cNvSpPr>
          <p:nvPr>
            <p:ph type="subTitle" idx="1"/>
          </p:nvPr>
        </p:nvSpPr>
        <p:spPr/>
        <p:txBody>
          <a:bodyPr>
            <a:normAutofit/>
          </a:bodyPr>
          <a:lstStyle/>
          <a:p>
            <a:r>
              <a:rPr lang="en-US" dirty="0"/>
              <a:t>Christoph Harder </a:t>
            </a:r>
          </a:p>
          <a:p>
            <a:r>
              <a:rPr lang="en-US" dirty="0"/>
              <a:t>2023 05 02 , rev. 2024 04 02</a:t>
            </a:r>
          </a:p>
        </p:txBody>
      </p:sp>
    </p:spTree>
    <p:extLst>
      <p:ext uri="{BB962C8B-B14F-4D97-AF65-F5344CB8AC3E}">
        <p14:creationId xmlns:p14="http://schemas.microsoft.com/office/powerpoint/2010/main" val="334593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793A26-0C70-AA2E-951B-7439690AA513}"/>
              </a:ext>
            </a:extLst>
          </p:cNvPr>
          <p:cNvSpPr>
            <a:spLocks noGrp="1"/>
          </p:cNvSpPr>
          <p:nvPr>
            <p:ph type="title"/>
          </p:nvPr>
        </p:nvSpPr>
        <p:spPr/>
        <p:txBody>
          <a:bodyPr/>
          <a:lstStyle/>
          <a:p>
            <a:r>
              <a:rPr lang="en-US" dirty="0"/>
              <a:t>Content</a:t>
            </a:r>
          </a:p>
        </p:txBody>
      </p:sp>
      <p:sp>
        <p:nvSpPr>
          <p:cNvPr id="3" name="Inhaltsplatzhalter 2">
            <a:extLst>
              <a:ext uri="{FF2B5EF4-FFF2-40B4-BE49-F238E27FC236}">
                <a16:creationId xmlns:a16="http://schemas.microsoft.com/office/drawing/2014/main" id="{C16A5082-DD7E-4517-6442-0F2C94D7427E}"/>
              </a:ext>
            </a:extLst>
          </p:cNvPr>
          <p:cNvSpPr>
            <a:spLocks noGrp="1"/>
          </p:cNvSpPr>
          <p:nvPr>
            <p:ph idx="1"/>
          </p:nvPr>
        </p:nvSpPr>
        <p:spPr/>
        <p:txBody>
          <a:bodyPr/>
          <a:lstStyle/>
          <a:p>
            <a:r>
              <a:rPr lang="en-US" dirty="0"/>
              <a:t>Noise in electrical systems</a:t>
            </a:r>
          </a:p>
          <a:p>
            <a:pPr lvl="1"/>
            <a:r>
              <a:rPr lang="en-US" dirty="0"/>
              <a:t>Non-equilibrium (Shot noise) and equilibrium (Johnson noise)</a:t>
            </a:r>
          </a:p>
          <a:p>
            <a:r>
              <a:rPr lang="en-US" dirty="0"/>
              <a:t>Shot Noise and Johnson noise</a:t>
            </a:r>
          </a:p>
          <a:p>
            <a:r>
              <a:rPr lang="en-US" dirty="0"/>
              <a:t>Drude model for resistivity</a:t>
            </a:r>
          </a:p>
          <a:p>
            <a:r>
              <a:rPr lang="en-US" dirty="0"/>
              <a:t>Shot noise</a:t>
            </a:r>
          </a:p>
          <a:p>
            <a:r>
              <a:rPr lang="en-US" dirty="0"/>
              <a:t>Extended </a:t>
            </a:r>
            <a:r>
              <a:rPr lang="en-US" dirty="0" err="1"/>
              <a:t>Drude</a:t>
            </a:r>
            <a:r>
              <a:rPr lang="en-US" dirty="0"/>
              <a:t> model for Johnson noise</a:t>
            </a:r>
          </a:p>
          <a:p>
            <a:r>
              <a:rPr lang="en-US" dirty="0"/>
              <a:t>More </a:t>
            </a:r>
            <a:r>
              <a:rPr lang="en-US"/>
              <a:t>statistical mechanics</a:t>
            </a:r>
            <a:endParaRPr lang="en-US" dirty="0"/>
          </a:p>
          <a:p>
            <a:r>
              <a:rPr lang="en-US" dirty="0"/>
              <a:t>Thermodynamic model of Johnson noise</a:t>
            </a:r>
          </a:p>
          <a:p>
            <a:r>
              <a:rPr lang="en-US" dirty="0"/>
              <a:t>Discussion</a:t>
            </a:r>
          </a:p>
          <a:p>
            <a:r>
              <a:rPr lang="en-US" dirty="0"/>
              <a:t>Appendix</a:t>
            </a:r>
          </a:p>
          <a:p>
            <a:pPr lvl="1"/>
            <a:r>
              <a:rPr lang="en-US" dirty="0"/>
              <a:t>Rigorous derivation (Amon Yariv)</a:t>
            </a:r>
          </a:p>
          <a:p>
            <a:pPr lvl="1"/>
            <a:r>
              <a:rPr lang="en-US" dirty="0"/>
              <a:t>Ideal gas and kinetic energy of particles</a:t>
            </a:r>
          </a:p>
          <a:p>
            <a:endParaRPr lang="en-US" dirty="0"/>
          </a:p>
          <a:p>
            <a:endParaRPr lang="en-US" dirty="0"/>
          </a:p>
          <a:p>
            <a:endParaRPr lang="en-US" dirty="0"/>
          </a:p>
        </p:txBody>
      </p:sp>
    </p:spTree>
    <p:extLst>
      <p:ext uri="{BB962C8B-B14F-4D97-AF65-F5344CB8AC3E}">
        <p14:creationId xmlns:p14="http://schemas.microsoft.com/office/powerpoint/2010/main" val="3313798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59925F26-39D2-0A6F-3672-E64731E7831E}"/>
              </a:ext>
            </a:extLst>
          </p:cNvPr>
          <p:cNvPicPr>
            <a:picLocks noChangeAspect="1"/>
          </p:cNvPicPr>
          <p:nvPr/>
        </p:nvPicPr>
        <p:blipFill>
          <a:blip r:embed="rId3"/>
          <a:stretch>
            <a:fillRect/>
          </a:stretch>
        </p:blipFill>
        <p:spPr>
          <a:xfrm>
            <a:off x="3897872" y="4061627"/>
            <a:ext cx="4048095" cy="2398618"/>
          </a:xfrm>
          <a:prstGeom prst="rect">
            <a:avLst/>
          </a:prstGeom>
        </p:spPr>
      </p:pic>
      <p:sp>
        <p:nvSpPr>
          <p:cNvPr id="4" name="Titel 3">
            <a:extLst>
              <a:ext uri="{FF2B5EF4-FFF2-40B4-BE49-F238E27FC236}">
                <a16:creationId xmlns:a16="http://schemas.microsoft.com/office/drawing/2014/main" id="{F4CD1C02-8335-A941-7C9E-59A83822EF95}"/>
              </a:ext>
            </a:extLst>
          </p:cNvPr>
          <p:cNvSpPr>
            <a:spLocks noGrp="1"/>
          </p:cNvSpPr>
          <p:nvPr>
            <p:ph type="title"/>
          </p:nvPr>
        </p:nvSpPr>
        <p:spPr/>
        <p:txBody>
          <a:bodyPr/>
          <a:lstStyle/>
          <a:p>
            <a:r>
              <a:rPr lang="en-US" dirty="0"/>
              <a:t>Fundamental limits to signal quality: Noise </a:t>
            </a:r>
          </a:p>
        </p:txBody>
      </p:sp>
      <p:pic>
        <p:nvPicPr>
          <p:cNvPr id="8" name="Grafik 7">
            <a:extLst>
              <a:ext uri="{FF2B5EF4-FFF2-40B4-BE49-F238E27FC236}">
                <a16:creationId xmlns:a16="http://schemas.microsoft.com/office/drawing/2014/main" id="{9275A6D5-3EB7-F8B0-7224-E0546A32AE6E}"/>
              </a:ext>
            </a:extLst>
          </p:cNvPr>
          <p:cNvPicPr>
            <a:picLocks noChangeAspect="1"/>
          </p:cNvPicPr>
          <p:nvPr/>
        </p:nvPicPr>
        <p:blipFill>
          <a:blip r:embed="rId4"/>
          <a:stretch>
            <a:fillRect/>
          </a:stretch>
        </p:blipFill>
        <p:spPr>
          <a:xfrm>
            <a:off x="791489" y="4283241"/>
            <a:ext cx="2861425" cy="907842"/>
          </a:xfrm>
          <a:prstGeom prst="rect">
            <a:avLst/>
          </a:prstGeom>
        </p:spPr>
      </p:pic>
      <p:pic>
        <p:nvPicPr>
          <p:cNvPr id="11" name="Grafik 10">
            <a:extLst>
              <a:ext uri="{FF2B5EF4-FFF2-40B4-BE49-F238E27FC236}">
                <a16:creationId xmlns:a16="http://schemas.microsoft.com/office/drawing/2014/main" id="{29089F5D-56D6-847F-BEFC-15A5C0A0797E}"/>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19000"/>
                    </a14:imgEffect>
                    <a14:imgEffect>
                      <a14:brightnessContrast bright="20000" contrast="40000"/>
                    </a14:imgEffect>
                  </a14:imgLayer>
                </a14:imgProps>
              </a:ext>
            </a:extLst>
          </a:blip>
          <a:srcRect t="6413"/>
          <a:stretch/>
        </p:blipFill>
        <p:spPr>
          <a:xfrm>
            <a:off x="1168583" y="992312"/>
            <a:ext cx="9369093" cy="2614853"/>
          </a:xfrm>
          <a:prstGeom prst="rect">
            <a:avLst/>
          </a:prstGeom>
        </p:spPr>
      </p:pic>
      <p:sp>
        <p:nvSpPr>
          <p:cNvPr id="20" name="Rechteck: abgerundete Ecken 19">
            <a:extLst>
              <a:ext uri="{FF2B5EF4-FFF2-40B4-BE49-F238E27FC236}">
                <a16:creationId xmlns:a16="http://schemas.microsoft.com/office/drawing/2014/main" id="{EDF00F99-1BD9-3C04-AECF-4D15B48A295D}"/>
              </a:ext>
            </a:extLst>
          </p:cNvPr>
          <p:cNvSpPr/>
          <p:nvPr/>
        </p:nvSpPr>
        <p:spPr>
          <a:xfrm>
            <a:off x="2722924" y="3564130"/>
            <a:ext cx="1828800" cy="43932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Shot noise</a:t>
            </a:r>
          </a:p>
        </p:txBody>
      </p:sp>
      <p:sp>
        <p:nvSpPr>
          <p:cNvPr id="21" name="Rechteck: abgerundete Ecken 20">
            <a:extLst>
              <a:ext uri="{FF2B5EF4-FFF2-40B4-BE49-F238E27FC236}">
                <a16:creationId xmlns:a16="http://schemas.microsoft.com/office/drawing/2014/main" id="{14FFA8D3-F679-3BCA-6E52-563AD467D043}"/>
              </a:ext>
            </a:extLst>
          </p:cNvPr>
          <p:cNvSpPr/>
          <p:nvPr/>
        </p:nvSpPr>
        <p:spPr>
          <a:xfrm>
            <a:off x="6998053" y="3564130"/>
            <a:ext cx="1828800" cy="43932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Thermal noise</a:t>
            </a:r>
          </a:p>
        </p:txBody>
      </p:sp>
      <p:cxnSp>
        <p:nvCxnSpPr>
          <p:cNvPr id="23" name="Gerade Verbindung mit Pfeil 22">
            <a:extLst>
              <a:ext uri="{FF2B5EF4-FFF2-40B4-BE49-F238E27FC236}">
                <a16:creationId xmlns:a16="http://schemas.microsoft.com/office/drawing/2014/main" id="{436F4C92-3FA2-2E3F-978C-601C53F10F23}"/>
              </a:ext>
            </a:extLst>
          </p:cNvPr>
          <p:cNvCxnSpPr>
            <a:cxnSpLocks/>
            <a:stCxn id="20" idx="0"/>
          </p:cNvCxnSpPr>
          <p:nvPr/>
        </p:nvCxnSpPr>
        <p:spPr>
          <a:xfrm flipH="1" flipV="1">
            <a:off x="2623457" y="2299738"/>
            <a:ext cx="1013867" cy="1264392"/>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0F881326-0AC8-56C7-5370-4593F4574D63}"/>
              </a:ext>
            </a:extLst>
          </p:cNvPr>
          <p:cNvCxnSpPr>
            <a:cxnSpLocks/>
            <a:stCxn id="20" idx="0"/>
          </p:cNvCxnSpPr>
          <p:nvPr/>
        </p:nvCxnSpPr>
        <p:spPr>
          <a:xfrm flipV="1">
            <a:off x="3637324" y="2299738"/>
            <a:ext cx="1411520" cy="1264392"/>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07558EE2-8457-BA88-CE9A-94B3633E4E83}"/>
              </a:ext>
            </a:extLst>
          </p:cNvPr>
          <p:cNvCxnSpPr>
            <a:cxnSpLocks/>
          </p:cNvCxnSpPr>
          <p:nvPr/>
        </p:nvCxnSpPr>
        <p:spPr>
          <a:xfrm>
            <a:off x="3651475" y="3957028"/>
            <a:ext cx="1040268" cy="1518486"/>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875929DE-CA00-DF44-11D1-232F21A34A21}"/>
              </a:ext>
            </a:extLst>
          </p:cNvPr>
          <p:cNvCxnSpPr>
            <a:cxnSpLocks/>
            <a:stCxn id="21" idx="0"/>
          </p:cNvCxnSpPr>
          <p:nvPr/>
        </p:nvCxnSpPr>
        <p:spPr>
          <a:xfrm flipH="1" flipV="1">
            <a:off x="7495173" y="2299738"/>
            <a:ext cx="417280" cy="1264392"/>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BF557907-69B6-E4ED-63D5-073ABBB7BA87}"/>
              </a:ext>
            </a:extLst>
          </p:cNvPr>
          <p:cNvSpPr txBox="1"/>
          <p:nvPr/>
        </p:nvSpPr>
        <p:spPr>
          <a:xfrm>
            <a:off x="807443" y="5322463"/>
            <a:ext cx="2720834" cy="646331"/>
          </a:xfrm>
          <a:prstGeom prst="rect">
            <a:avLst/>
          </a:prstGeom>
          <a:noFill/>
        </p:spPr>
        <p:txBody>
          <a:bodyPr wrap="square" rtlCol="0">
            <a:spAutoFit/>
          </a:bodyPr>
          <a:lstStyle/>
          <a:p>
            <a:r>
              <a:rPr lang="en-US" dirty="0">
                <a:solidFill>
                  <a:schemeClr val="bg1"/>
                </a:solidFill>
                <a:highlight>
                  <a:srgbClr val="FF0000"/>
                </a:highlight>
              </a:rPr>
              <a:t>Non-equilibrium devices:</a:t>
            </a:r>
          </a:p>
          <a:p>
            <a:r>
              <a:rPr lang="en-US" dirty="0">
                <a:solidFill>
                  <a:schemeClr val="bg1"/>
                </a:solidFill>
                <a:highlight>
                  <a:srgbClr val="FF0000"/>
                </a:highlight>
              </a:rPr>
              <a:t>Photodiodes, </a:t>
            </a:r>
            <a:r>
              <a:rPr lang="en-US" dirty="0" err="1">
                <a:solidFill>
                  <a:schemeClr val="bg1"/>
                </a:solidFill>
                <a:highlight>
                  <a:srgbClr val="FF0000"/>
                </a:highlight>
              </a:rPr>
              <a:t>Laserdiodes</a:t>
            </a:r>
            <a:r>
              <a:rPr lang="en-US" dirty="0">
                <a:solidFill>
                  <a:schemeClr val="bg1"/>
                </a:solidFill>
                <a:highlight>
                  <a:srgbClr val="FF0000"/>
                </a:highlight>
              </a:rPr>
              <a:t>, </a:t>
            </a:r>
          </a:p>
        </p:txBody>
      </p:sp>
      <p:sp>
        <p:nvSpPr>
          <p:cNvPr id="3" name="Textfeld 2">
            <a:extLst>
              <a:ext uri="{FF2B5EF4-FFF2-40B4-BE49-F238E27FC236}">
                <a16:creationId xmlns:a16="http://schemas.microsoft.com/office/drawing/2014/main" id="{07F4A083-E7C0-29A4-5210-61426F2B9B13}"/>
              </a:ext>
            </a:extLst>
          </p:cNvPr>
          <p:cNvSpPr txBox="1"/>
          <p:nvPr/>
        </p:nvSpPr>
        <p:spPr>
          <a:xfrm>
            <a:off x="8406299" y="5380287"/>
            <a:ext cx="2068451" cy="646331"/>
          </a:xfrm>
          <a:prstGeom prst="rect">
            <a:avLst/>
          </a:prstGeom>
          <a:noFill/>
        </p:spPr>
        <p:txBody>
          <a:bodyPr wrap="none" rtlCol="0">
            <a:spAutoFit/>
          </a:bodyPr>
          <a:lstStyle/>
          <a:p>
            <a:r>
              <a:rPr lang="en-US" dirty="0">
                <a:solidFill>
                  <a:schemeClr val="bg1"/>
                </a:solidFill>
                <a:highlight>
                  <a:srgbClr val="0070C0"/>
                </a:highlight>
              </a:rPr>
              <a:t>Equilibrium devices:</a:t>
            </a:r>
          </a:p>
          <a:p>
            <a:r>
              <a:rPr lang="en-US" dirty="0">
                <a:solidFill>
                  <a:schemeClr val="bg1"/>
                </a:solidFill>
                <a:highlight>
                  <a:srgbClr val="0070C0"/>
                </a:highlight>
              </a:rPr>
              <a:t>Resistors</a:t>
            </a:r>
          </a:p>
        </p:txBody>
      </p:sp>
      <p:pic>
        <p:nvPicPr>
          <p:cNvPr id="5" name="Grafik 4">
            <a:extLst>
              <a:ext uri="{FF2B5EF4-FFF2-40B4-BE49-F238E27FC236}">
                <a16:creationId xmlns:a16="http://schemas.microsoft.com/office/drawing/2014/main" id="{EB2E107E-06B3-C431-49E5-0125282F33E2}"/>
              </a:ext>
            </a:extLst>
          </p:cNvPr>
          <p:cNvPicPr>
            <a:picLocks noChangeAspect="1"/>
          </p:cNvPicPr>
          <p:nvPr/>
        </p:nvPicPr>
        <p:blipFill rotWithShape="1">
          <a:blip r:embed="rId7"/>
          <a:srcRect l="14219" t="13830" r="12153" b="5115"/>
          <a:stretch/>
        </p:blipFill>
        <p:spPr>
          <a:xfrm>
            <a:off x="8458833" y="4048349"/>
            <a:ext cx="2968984" cy="1142734"/>
          </a:xfrm>
          <a:prstGeom prst="rect">
            <a:avLst/>
          </a:prstGeom>
        </p:spPr>
      </p:pic>
      <p:cxnSp>
        <p:nvCxnSpPr>
          <p:cNvPr id="19" name="Gerade Verbindung mit Pfeil 18">
            <a:extLst>
              <a:ext uri="{FF2B5EF4-FFF2-40B4-BE49-F238E27FC236}">
                <a16:creationId xmlns:a16="http://schemas.microsoft.com/office/drawing/2014/main" id="{F9F6F1C1-C397-6957-A7C1-E437452971EF}"/>
              </a:ext>
            </a:extLst>
          </p:cNvPr>
          <p:cNvCxnSpPr>
            <a:cxnSpLocks/>
            <a:stCxn id="21" idx="2"/>
          </p:cNvCxnSpPr>
          <p:nvPr/>
        </p:nvCxnSpPr>
        <p:spPr>
          <a:xfrm flipH="1">
            <a:off x="6672943" y="4003450"/>
            <a:ext cx="1239510" cy="612093"/>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32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6F378B-3E5D-F305-3B63-5CB66F38D360}"/>
              </a:ext>
            </a:extLst>
          </p:cNvPr>
          <p:cNvSpPr>
            <a:spLocks noGrp="1"/>
          </p:cNvSpPr>
          <p:nvPr>
            <p:ph type="title"/>
          </p:nvPr>
        </p:nvSpPr>
        <p:spPr/>
        <p:txBody>
          <a:bodyPr/>
          <a:lstStyle/>
          <a:p>
            <a:r>
              <a:rPr lang="en-US" dirty="0"/>
              <a:t>Shot Noise and Johnson Noise</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84828BDE-5024-AF40-2BC7-220B9C6D1DF8}"/>
                  </a:ext>
                </a:extLst>
              </p:cNvPr>
              <p:cNvSpPr>
                <a:spLocks noGrp="1"/>
              </p:cNvSpPr>
              <p:nvPr>
                <p:ph sz="half" idx="1"/>
              </p:nvPr>
            </p:nvSpPr>
            <p:spPr>
              <a:xfrm>
                <a:off x="838200" y="1218972"/>
                <a:ext cx="5181600" cy="5202057"/>
              </a:xfrm>
            </p:spPr>
            <p:txBody>
              <a:bodyPr/>
              <a:lstStyle/>
              <a:p>
                <a:r>
                  <a:rPr lang="en-US" dirty="0"/>
                  <a:t>Shot Noise: </a:t>
                </a:r>
              </a:p>
              <a:p>
                <a:endParaRPr lang="en-US" dirty="0"/>
              </a:p>
              <a:p>
                <a:endParaRPr lang="en-US" dirty="0"/>
              </a:p>
              <a:p>
                <a:endParaRPr lang="en-US" dirty="0"/>
              </a:p>
              <a:p>
                <a:endParaRPr lang="en-US" dirty="0"/>
              </a:p>
              <a:p>
                <a:endParaRPr lang="en-US" dirty="0"/>
              </a:p>
              <a:p>
                <a:endParaRPr lang="en-US" dirty="0"/>
              </a:p>
              <a:p>
                <a:endParaRPr lang="en-US" dirty="0"/>
              </a:p>
              <a:p>
                <a:r>
                  <a:rPr lang="en-US" dirty="0"/>
                  <a:t>Noise: Fluctuation due to random charge transport </a:t>
                </a:r>
              </a:p>
              <a:p>
                <a:pPr lvl="1"/>
                <a:r>
                  <a:rPr lang="en-US" dirty="0"/>
                  <a:t>Dependent on charge size and current</a:t>
                </a:r>
              </a:p>
              <a:p>
                <a:pPr lvl="1"/>
                <a:r>
                  <a:rPr lang="en-US" dirty="0"/>
                  <a:t>Independent on temperature</a:t>
                </a:r>
              </a:p>
              <a:p>
                <a:r>
                  <a:rPr lang="en-US" dirty="0"/>
                  <a:t>S/N improves with larger signal slowly</a:t>
                </a:r>
              </a:p>
              <a:p>
                <a:pPr lvl="1"/>
                <a:r>
                  <a:rPr lang="en-US" dirty="0">
                    <a:ea typeface="Cambria Math" panose="02040503050406030204" pitchFamily="18" charset="0"/>
                  </a:rPr>
                  <a:t>Signal/Noise </a:t>
                </a:r>
                <a14:m>
                  <m:oMath xmlns:m="http://schemas.openxmlformats.org/officeDocument/2006/math">
                    <m:r>
                      <a:rPr lang="en-US" i="1" smtClean="0">
                        <a:latin typeface="Cambria Math" panose="02040503050406030204" pitchFamily="18" charset="0"/>
                        <a:ea typeface="Cambria Math" panose="02040503050406030204" pitchFamily="18" charset="0"/>
                      </a:rPr>
                      <m:t>≈</m:t>
                    </m:r>
                    <m:rad>
                      <m:radPr>
                        <m:degHide m:val="on"/>
                        <m:ctrlPr>
                          <a:rPr lang="de-CH" b="0" i="1" smtClean="0">
                            <a:latin typeface="Cambria Math" panose="02040503050406030204" pitchFamily="18" charset="0"/>
                          </a:rPr>
                        </m:ctrlPr>
                      </m:radPr>
                      <m:deg/>
                      <m:e>
                        <m:r>
                          <a:rPr lang="de-CH" b="0" i="1" smtClean="0">
                            <a:latin typeface="Cambria Math" panose="02040503050406030204" pitchFamily="18" charset="0"/>
                          </a:rPr>
                          <m:t>𝐼</m:t>
                        </m:r>
                      </m:e>
                    </m:rad>
                  </m:oMath>
                </a14:m>
                <a:endParaRPr lang="en-US" dirty="0"/>
              </a:p>
              <a:p>
                <a:pPr lvl="1"/>
                <a:endParaRPr lang="en-US" dirty="0"/>
              </a:p>
              <a:p>
                <a:endParaRPr lang="en-US" dirty="0"/>
              </a:p>
              <a:p>
                <a:endParaRPr lang="en-US" dirty="0"/>
              </a:p>
            </p:txBody>
          </p:sp>
        </mc:Choice>
        <mc:Fallback xmlns="">
          <p:sp>
            <p:nvSpPr>
              <p:cNvPr id="3" name="Inhaltsplatzhalter 2">
                <a:extLst>
                  <a:ext uri="{FF2B5EF4-FFF2-40B4-BE49-F238E27FC236}">
                    <a16:creationId xmlns:a16="http://schemas.microsoft.com/office/drawing/2014/main" id="{84828BDE-5024-AF40-2BC7-220B9C6D1DF8}"/>
                  </a:ext>
                </a:extLst>
              </p:cNvPr>
              <p:cNvSpPr>
                <a:spLocks noGrp="1" noRot="1" noChangeAspect="1" noMove="1" noResize="1" noEditPoints="1" noAdjustHandles="1" noChangeArrowheads="1" noChangeShapeType="1" noTextEdit="1"/>
              </p:cNvSpPr>
              <p:nvPr>
                <p:ph sz="half" idx="1"/>
              </p:nvPr>
            </p:nvSpPr>
            <p:spPr>
              <a:xfrm>
                <a:off x="838200" y="1218972"/>
                <a:ext cx="5181600" cy="5202057"/>
              </a:xfrm>
              <a:blipFill>
                <a:blip r:embed="rId3"/>
                <a:stretch>
                  <a:fillRect l="-1059" t="-1290" b="-19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Inhaltsplatzhalter 3">
                <a:extLst>
                  <a:ext uri="{FF2B5EF4-FFF2-40B4-BE49-F238E27FC236}">
                    <a16:creationId xmlns:a16="http://schemas.microsoft.com/office/drawing/2014/main" id="{8EC7FCDE-3522-ABA0-3319-91D5378A75B1}"/>
                  </a:ext>
                </a:extLst>
              </p:cNvPr>
              <p:cNvSpPr>
                <a:spLocks noGrp="1"/>
              </p:cNvSpPr>
              <p:nvPr>
                <p:ph sz="half" idx="2"/>
              </p:nvPr>
            </p:nvSpPr>
            <p:spPr/>
            <p:txBody>
              <a:bodyPr/>
              <a:lstStyle/>
              <a:p>
                <a:r>
                  <a:rPr lang="en-US" dirty="0"/>
                  <a:t>Thermal Noise</a:t>
                </a:r>
              </a:p>
              <a:p>
                <a:endParaRPr lang="en-US" dirty="0"/>
              </a:p>
              <a:p>
                <a:endParaRPr lang="en-US" dirty="0"/>
              </a:p>
              <a:p>
                <a:endParaRPr lang="en-US" dirty="0"/>
              </a:p>
              <a:p>
                <a:endParaRPr lang="en-US" dirty="0"/>
              </a:p>
              <a:p>
                <a:endParaRPr lang="en-US" dirty="0"/>
              </a:p>
              <a:p>
                <a:endParaRPr lang="en-US" dirty="0"/>
              </a:p>
              <a:p>
                <a:endParaRPr lang="en-US" dirty="0"/>
              </a:p>
              <a:p>
                <a:r>
                  <a:rPr lang="en-US" dirty="0"/>
                  <a:t>Noise: Fluctuation due to thermal fluctuations</a:t>
                </a:r>
              </a:p>
              <a:p>
                <a:pPr lvl="1"/>
                <a:r>
                  <a:rPr lang="en-US" dirty="0"/>
                  <a:t>Dependent on temperature and resistance</a:t>
                </a:r>
              </a:p>
              <a:p>
                <a:pPr lvl="1"/>
                <a:r>
                  <a:rPr lang="en-US" dirty="0"/>
                  <a:t>Independent on charge size</a:t>
                </a:r>
              </a:p>
              <a:p>
                <a:r>
                  <a:rPr lang="en-US" dirty="0"/>
                  <a:t>S/N improves with larger signal </a:t>
                </a:r>
                <a:r>
                  <a:rPr lang="en-US" dirty="0" err="1"/>
                  <a:t>linearily</a:t>
                </a:r>
                <a:endParaRPr lang="en-US" dirty="0"/>
              </a:p>
              <a:p>
                <a:pPr lvl="1"/>
                <a:r>
                  <a:rPr lang="de-CH" b="0" dirty="0">
                    <a:ea typeface="Cambria Math" panose="02040503050406030204" pitchFamily="18" charset="0"/>
                  </a:rPr>
                  <a:t>Signal/Noise </a:t>
                </a:r>
                <a14:m>
                  <m:oMath xmlns:m="http://schemas.openxmlformats.org/officeDocument/2006/math">
                    <m:r>
                      <a:rPr lang="de-CH" b="0" i="1" smtClean="0">
                        <a:latin typeface="Cambria Math" panose="02040503050406030204" pitchFamily="18" charset="0"/>
                        <a:ea typeface="Cambria Math" panose="02040503050406030204" pitchFamily="18" charset="0"/>
                      </a:rPr>
                      <m:t>≈</m:t>
                    </m:r>
                    <m:r>
                      <m:rPr>
                        <m:sty m:val="p"/>
                      </m:rPr>
                      <a:rPr lang="de-CH" b="0" i="0" smtClean="0">
                        <a:latin typeface="Cambria Math" panose="02040503050406030204" pitchFamily="18" charset="0"/>
                      </a:rPr>
                      <m:t>I</m:t>
                    </m:r>
                  </m:oMath>
                </a14:m>
                <a:endParaRPr lang="en-US" dirty="0"/>
              </a:p>
              <a:p>
                <a:endParaRPr lang="en-US" dirty="0"/>
              </a:p>
            </p:txBody>
          </p:sp>
        </mc:Choice>
        <mc:Fallback xmlns="">
          <p:sp>
            <p:nvSpPr>
              <p:cNvPr id="4" name="Inhaltsplatzhalter 3">
                <a:extLst>
                  <a:ext uri="{FF2B5EF4-FFF2-40B4-BE49-F238E27FC236}">
                    <a16:creationId xmlns:a16="http://schemas.microsoft.com/office/drawing/2014/main" id="{8EC7FCDE-3522-ABA0-3319-91D5378A75B1}"/>
                  </a:ext>
                </a:extLst>
              </p:cNvPr>
              <p:cNvSpPr>
                <a:spLocks noGrp="1" noRot="1" noChangeAspect="1" noMove="1" noResize="1" noEditPoints="1" noAdjustHandles="1" noChangeArrowheads="1" noChangeShapeType="1" noTextEdit="1"/>
              </p:cNvSpPr>
              <p:nvPr>
                <p:ph sz="half" idx="2"/>
              </p:nvPr>
            </p:nvSpPr>
            <p:spPr>
              <a:blipFill>
                <a:blip r:embed="rId4"/>
                <a:stretch>
                  <a:fillRect l="-1059" t="-1353" b="-6519"/>
                </a:stretch>
              </a:blipFill>
            </p:spPr>
            <p:txBody>
              <a:bodyPr/>
              <a:lstStyle/>
              <a:p>
                <a:r>
                  <a:rPr lang="en-US">
                    <a:noFill/>
                  </a:rPr>
                  <a:t> </a:t>
                </a:r>
              </a:p>
            </p:txBody>
          </p:sp>
        </mc:Fallback>
      </mc:AlternateContent>
      <p:pic>
        <p:nvPicPr>
          <p:cNvPr id="10" name="Grafik 9">
            <a:extLst>
              <a:ext uri="{FF2B5EF4-FFF2-40B4-BE49-F238E27FC236}">
                <a16:creationId xmlns:a16="http://schemas.microsoft.com/office/drawing/2014/main" id="{DB414726-C69E-FB7E-6987-D77ADC02340A}"/>
              </a:ext>
            </a:extLst>
          </p:cNvPr>
          <p:cNvPicPr>
            <a:picLocks noChangeAspect="1"/>
          </p:cNvPicPr>
          <p:nvPr/>
        </p:nvPicPr>
        <p:blipFill>
          <a:blip r:embed="rId5">
            <a:lum bright="-10000" contrast="30000"/>
          </a:blip>
          <a:stretch>
            <a:fillRect/>
          </a:stretch>
        </p:blipFill>
        <p:spPr>
          <a:xfrm>
            <a:off x="1217422" y="3746149"/>
            <a:ext cx="2732183" cy="435166"/>
          </a:xfrm>
          <a:prstGeom prst="rect">
            <a:avLst/>
          </a:prstGeom>
        </p:spPr>
      </p:pic>
      <p:pic>
        <p:nvPicPr>
          <p:cNvPr id="14" name="Grafik 13">
            <a:extLst>
              <a:ext uri="{FF2B5EF4-FFF2-40B4-BE49-F238E27FC236}">
                <a16:creationId xmlns:a16="http://schemas.microsoft.com/office/drawing/2014/main" id="{C5A36DF3-A94B-4307-0E1D-F4A3C61DE171}"/>
              </a:ext>
            </a:extLst>
          </p:cNvPr>
          <p:cNvPicPr>
            <a:picLocks noChangeAspect="1"/>
          </p:cNvPicPr>
          <p:nvPr/>
        </p:nvPicPr>
        <p:blipFill>
          <a:blip r:embed="rId6"/>
          <a:stretch>
            <a:fillRect/>
          </a:stretch>
        </p:blipFill>
        <p:spPr>
          <a:xfrm>
            <a:off x="1217422" y="1495645"/>
            <a:ext cx="2995215" cy="2191415"/>
          </a:xfrm>
          <a:prstGeom prst="rect">
            <a:avLst/>
          </a:prstGeom>
        </p:spPr>
      </p:pic>
      <p:pic>
        <p:nvPicPr>
          <p:cNvPr id="16" name="Grafik 15">
            <a:extLst>
              <a:ext uri="{FF2B5EF4-FFF2-40B4-BE49-F238E27FC236}">
                <a16:creationId xmlns:a16="http://schemas.microsoft.com/office/drawing/2014/main" id="{6472683F-DACC-62E8-8BD9-335B50A81030}"/>
              </a:ext>
            </a:extLst>
          </p:cNvPr>
          <p:cNvPicPr>
            <a:picLocks noChangeAspect="1"/>
          </p:cNvPicPr>
          <p:nvPr/>
        </p:nvPicPr>
        <p:blipFill>
          <a:blip r:embed="rId7"/>
          <a:stretch>
            <a:fillRect/>
          </a:stretch>
        </p:blipFill>
        <p:spPr>
          <a:xfrm>
            <a:off x="6062950" y="1522945"/>
            <a:ext cx="3789198" cy="1970986"/>
          </a:xfrm>
          <a:prstGeom prst="rect">
            <a:avLst/>
          </a:prstGeom>
        </p:spPr>
      </p:pic>
      <p:pic>
        <p:nvPicPr>
          <p:cNvPr id="18" name="Grafik 17">
            <a:extLst>
              <a:ext uri="{FF2B5EF4-FFF2-40B4-BE49-F238E27FC236}">
                <a16:creationId xmlns:a16="http://schemas.microsoft.com/office/drawing/2014/main" id="{F9669475-AA05-0759-6BD6-28C2BCF41991}"/>
              </a:ext>
            </a:extLst>
          </p:cNvPr>
          <p:cNvPicPr>
            <a:picLocks noChangeAspect="1"/>
          </p:cNvPicPr>
          <p:nvPr/>
        </p:nvPicPr>
        <p:blipFill>
          <a:blip r:embed="rId8">
            <a:lum bright="-10000" contrast="30000"/>
          </a:blip>
          <a:stretch>
            <a:fillRect/>
          </a:stretch>
        </p:blipFill>
        <p:spPr>
          <a:xfrm>
            <a:off x="6172200" y="3514795"/>
            <a:ext cx="2710149" cy="666520"/>
          </a:xfrm>
          <a:prstGeom prst="rect">
            <a:avLst/>
          </a:prstGeom>
        </p:spPr>
      </p:pic>
      <p:pic>
        <p:nvPicPr>
          <p:cNvPr id="5" name="Grafik 4">
            <a:extLst>
              <a:ext uri="{FF2B5EF4-FFF2-40B4-BE49-F238E27FC236}">
                <a16:creationId xmlns:a16="http://schemas.microsoft.com/office/drawing/2014/main" id="{5F338E51-E16D-A2D2-F2B4-9A0EC08A4F1A}"/>
              </a:ext>
            </a:extLst>
          </p:cNvPr>
          <p:cNvPicPr>
            <a:picLocks noChangeAspect="1"/>
          </p:cNvPicPr>
          <p:nvPr/>
        </p:nvPicPr>
        <p:blipFill>
          <a:blip r:embed="rId9"/>
          <a:stretch>
            <a:fillRect/>
          </a:stretch>
        </p:blipFill>
        <p:spPr>
          <a:xfrm>
            <a:off x="9268787" y="3503601"/>
            <a:ext cx="2085013" cy="688908"/>
          </a:xfrm>
          <a:prstGeom prst="rect">
            <a:avLst/>
          </a:prstGeom>
        </p:spPr>
      </p:pic>
    </p:spTree>
    <p:extLst>
      <p:ext uri="{BB962C8B-B14F-4D97-AF65-F5344CB8AC3E}">
        <p14:creationId xmlns:p14="http://schemas.microsoft.com/office/powerpoint/2010/main" val="2812236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abgerundete Ecken 3">
            <a:extLst>
              <a:ext uri="{FF2B5EF4-FFF2-40B4-BE49-F238E27FC236}">
                <a16:creationId xmlns:a16="http://schemas.microsoft.com/office/drawing/2014/main" id="{19AE72EB-E5C3-CB3F-6E1A-B8AEB229E891}"/>
              </a:ext>
            </a:extLst>
          </p:cNvPr>
          <p:cNvSpPr/>
          <p:nvPr/>
        </p:nvSpPr>
        <p:spPr>
          <a:xfrm>
            <a:off x="2775284" y="4884821"/>
            <a:ext cx="1195137" cy="48126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22EA8A38-FF77-62D6-44E0-DD17F844810B}"/>
                  </a:ext>
                </a:extLst>
              </p:cNvPr>
              <p:cNvSpPr>
                <a:spLocks noGrp="1"/>
              </p:cNvSpPr>
              <p:nvPr>
                <p:ph idx="1"/>
              </p:nvPr>
            </p:nvSpPr>
            <p:spPr>
              <a:xfrm>
                <a:off x="838200" y="1213757"/>
                <a:ext cx="10515600" cy="5386740"/>
              </a:xfrm>
              <a:solidFill>
                <a:schemeClr val="bg1"/>
              </a:solidFill>
            </p:spPr>
            <p:txBody>
              <a:bodyPr/>
              <a:lstStyle/>
              <a:p>
                <a:r>
                  <a:rPr lang="en-US" dirty="0"/>
                  <a:t>Current</a:t>
                </a:r>
              </a:p>
              <a:p>
                <a:pPr lvl="1"/>
                <a14:m>
                  <m:oMath xmlns:m="http://schemas.openxmlformats.org/officeDocument/2006/math">
                    <m:r>
                      <a:rPr lang="de-CH" b="0" i="1" smtClean="0">
                        <a:latin typeface="Cambria Math" panose="02040503050406030204" pitchFamily="18" charset="0"/>
                      </a:rPr>
                      <m:t>𝑗</m:t>
                    </m:r>
                    <m:r>
                      <a:rPr lang="de-CH" b="0" i="1" smtClean="0">
                        <a:latin typeface="Cambria Math" panose="02040503050406030204" pitchFamily="18" charset="0"/>
                      </a:rPr>
                      <m:t>=</m:t>
                    </m:r>
                    <m:r>
                      <a:rPr lang="de-CH" b="0" i="1" smtClean="0">
                        <a:latin typeface="Cambria Math" panose="02040503050406030204" pitchFamily="18" charset="0"/>
                      </a:rPr>
                      <m:t>𝑛</m:t>
                    </m:r>
                    <m:r>
                      <a:rPr lang="de-CH" b="0" i="1" smtClean="0">
                        <a:latin typeface="Cambria Math" panose="02040503050406030204" pitchFamily="18" charset="0"/>
                      </a:rPr>
                      <m:t>∗</m:t>
                    </m:r>
                    <m:r>
                      <a:rPr lang="de-CH" b="0" i="1" smtClean="0">
                        <a:latin typeface="Cambria Math" panose="02040503050406030204" pitchFamily="18" charset="0"/>
                      </a:rPr>
                      <m:t>𝑒</m:t>
                    </m:r>
                    <m:r>
                      <a:rPr lang="de-CH" b="0" i="1" smtClean="0">
                        <a:latin typeface="Cambria Math" panose="02040503050406030204" pitchFamily="18" charset="0"/>
                      </a:rPr>
                      <m:t>∗</m:t>
                    </m:r>
                    <m:sSub>
                      <m:sSubPr>
                        <m:ctrlPr>
                          <a:rPr lang="de-CH" b="0" i="1" smtClean="0">
                            <a:latin typeface="Cambria Math" panose="02040503050406030204" pitchFamily="18" charset="0"/>
                          </a:rPr>
                        </m:ctrlPr>
                      </m:sSubPr>
                      <m:e>
                        <m:r>
                          <a:rPr lang="de-CH" b="0" i="1" smtClean="0">
                            <a:latin typeface="Cambria Math" panose="02040503050406030204" pitchFamily="18" charset="0"/>
                          </a:rPr>
                          <m:t>𝑣</m:t>
                        </m:r>
                      </m:e>
                      <m:sub>
                        <m:r>
                          <a:rPr lang="de-CH" b="0" i="1" smtClean="0">
                            <a:latin typeface="Cambria Math" panose="02040503050406030204" pitchFamily="18" charset="0"/>
                          </a:rPr>
                          <m:t>𝑒𝑙</m:t>
                        </m:r>
                      </m:sub>
                    </m:sSub>
                  </m:oMath>
                </a14:m>
                <a:endParaRPr lang="en-US" dirty="0"/>
              </a:p>
              <a:p>
                <a:pPr lvl="2"/>
                <a:r>
                  <a:rPr lang="en-US" dirty="0"/>
                  <a:t>j: current density, e: electric charge, v</a:t>
                </a:r>
                <a:r>
                  <a:rPr lang="en-US" baseline="-25000" dirty="0"/>
                  <a:t>el</a:t>
                </a:r>
                <a:r>
                  <a:rPr lang="en-US" dirty="0"/>
                  <a:t>: speed due to externally applied electrical field</a:t>
                </a:r>
              </a:p>
              <a:p>
                <a:r>
                  <a:rPr lang="de-CH" dirty="0"/>
                  <a:t>Drude </a:t>
                </a:r>
                <a:r>
                  <a:rPr lang="de-CH" dirty="0" err="1"/>
                  <a:t>model</a:t>
                </a:r>
                <a:r>
                  <a:rPr lang="de-CH" dirty="0"/>
                  <a:t>: </a:t>
                </a:r>
                <a:r>
                  <a:rPr lang="de-CH" dirty="0" err="1"/>
                  <a:t>Acceleration</a:t>
                </a:r>
                <a:r>
                  <a:rPr lang="de-CH" dirty="0"/>
                  <a:t> </a:t>
                </a:r>
                <a:r>
                  <a:rPr lang="de-CH" dirty="0" err="1"/>
                  <a:t>of</a:t>
                </a:r>
                <a:r>
                  <a:rPr lang="de-CH" dirty="0"/>
                  <a:t> </a:t>
                </a:r>
                <a:r>
                  <a:rPr lang="de-CH" dirty="0" err="1"/>
                  <a:t>electrical</a:t>
                </a:r>
                <a:r>
                  <a:rPr lang="de-CH" dirty="0"/>
                  <a:t> </a:t>
                </a:r>
                <a:r>
                  <a:rPr lang="de-CH" dirty="0" err="1"/>
                  <a:t>charge</a:t>
                </a:r>
                <a:r>
                  <a:rPr lang="de-CH" dirty="0"/>
                  <a:t> </a:t>
                </a:r>
                <a:r>
                  <a:rPr lang="de-CH" dirty="0" err="1"/>
                  <a:t>through</a:t>
                </a:r>
                <a:r>
                  <a:rPr lang="de-CH" dirty="0"/>
                  <a:t> </a:t>
                </a:r>
                <a:r>
                  <a:rPr lang="de-CH" dirty="0" err="1"/>
                  <a:t>electrical</a:t>
                </a:r>
                <a:r>
                  <a:rPr lang="de-CH" dirty="0"/>
                  <a:t> </a:t>
                </a:r>
                <a:r>
                  <a:rPr lang="de-CH" dirty="0" err="1"/>
                  <a:t>field</a:t>
                </a:r>
                <a:r>
                  <a:rPr lang="de-CH" dirty="0"/>
                  <a:t> </a:t>
                </a:r>
                <a:r>
                  <a:rPr lang="de-CH" dirty="0" err="1"/>
                  <a:t>until</a:t>
                </a:r>
                <a:r>
                  <a:rPr lang="de-CH" dirty="0"/>
                  <a:t> </a:t>
                </a:r>
                <a:r>
                  <a:rPr lang="de-CH" dirty="0" err="1"/>
                  <a:t>scattered</a:t>
                </a:r>
                <a:endParaRPr lang="de-CH" dirty="0"/>
              </a:p>
              <a:p>
                <a:pPr lvl="1"/>
                <a14:m>
                  <m:oMath xmlns:m="http://schemas.openxmlformats.org/officeDocument/2006/math">
                    <m:sSub>
                      <m:sSubPr>
                        <m:ctrlPr>
                          <a:rPr lang="de-CH" b="0" i="1" smtClean="0">
                            <a:latin typeface="Cambria Math" panose="02040503050406030204" pitchFamily="18" charset="0"/>
                          </a:rPr>
                        </m:ctrlPr>
                      </m:sSubPr>
                      <m:e>
                        <m:r>
                          <a:rPr lang="de-CH" b="0" i="1" smtClean="0">
                            <a:latin typeface="Cambria Math" panose="02040503050406030204" pitchFamily="18" charset="0"/>
                          </a:rPr>
                          <m:t>𝑣</m:t>
                        </m:r>
                      </m:e>
                      <m:sub>
                        <m:r>
                          <a:rPr lang="de-CH" b="0" i="1" smtClean="0">
                            <a:latin typeface="Cambria Math" panose="02040503050406030204" pitchFamily="18" charset="0"/>
                          </a:rPr>
                          <m:t>𝑒𝑙</m:t>
                        </m:r>
                      </m:sub>
                    </m:sSub>
                    <m:r>
                      <a:rPr lang="de-CH" b="0" i="1" smtClean="0">
                        <a:latin typeface="Cambria Math" panose="02040503050406030204" pitchFamily="18" charset="0"/>
                      </a:rPr>
                      <m:t>=</m:t>
                    </m:r>
                    <m:r>
                      <a:rPr lang="de-CH" b="0" i="1" smtClean="0">
                        <a:latin typeface="Cambria Math" panose="02040503050406030204" pitchFamily="18" charset="0"/>
                      </a:rPr>
                      <m:t>𝑎</m:t>
                    </m:r>
                    <m:r>
                      <a:rPr lang="de-CH" b="0" i="1" smtClean="0">
                        <a:latin typeface="Cambria Math" panose="02040503050406030204" pitchFamily="18" charset="0"/>
                      </a:rPr>
                      <m:t>∗</m:t>
                    </m:r>
                    <m:f>
                      <m:fPr>
                        <m:ctrlPr>
                          <a:rPr lang="de-CH" b="0" i="1" smtClean="0">
                            <a:latin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𝜏</m:t>
                        </m:r>
                      </m:num>
                      <m:den>
                        <m:r>
                          <a:rPr lang="de-CH" b="0" i="1" smtClean="0">
                            <a:latin typeface="Cambria Math" panose="02040503050406030204" pitchFamily="18" charset="0"/>
                          </a:rPr>
                          <m:t>2</m:t>
                        </m:r>
                      </m:den>
                    </m:f>
                    <m:r>
                      <a:rPr lang="de-CH" b="0" i="1" smtClean="0">
                        <a:latin typeface="Cambria Math" panose="02040503050406030204" pitchFamily="18" charset="0"/>
                        <a:ea typeface="Cambria Math" panose="02040503050406030204" pitchFamily="18" charset="0"/>
                      </a:rPr>
                      <m:t>=</m:t>
                    </m:r>
                    <m:f>
                      <m:fPr>
                        <m:ctrlPr>
                          <a:rPr lang="de-CH" b="0" i="1" smtClean="0">
                            <a:latin typeface="Cambria Math" panose="02040503050406030204" pitchFamily="18" charset="0"/>
                            <a:ea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𝐹</m:t>
                        </m:r>
                      </m:num>
                      <m:den>
                        <m:r>
                          <a:rPr lang="de-CH" b="0" i="1" smtClean="0">
                            <a:latin typeface="Cambria Math" panose="02040503050406030204" pitchFamily="18" charset="0"/>
                            <a:ea typeface="Cambria Math" panose="02040503050406030204" pitchFamily="18" charset="0"/>
                          </a:rPr>
                          <m:t>𝑚</m:t>
                        </m:r>
                      </m:den>
                    </m:f>
                    <m:r>
                      <a:rPr lang="de-CH" b="0" i="1" smtClean="0">
                        <a:latin typeface="Cambria Math" panose="02040503050406030204" pitchFamily="18" charset="0"/>
                        <a:ea typeface="Cambria Math" panose="02040503050406030204" pitchFamily="18" charset="0"/>
                      </a:rPr>
                      <m:t>∗</m:t>
                    </m:r>
                    <m:f>
                      <m:fPr>
                        <m:ctrlPr>
                          <a:rPr lang="de-CH" b="0" i="1" smtClean="0">
                            <a:latin typeface="Cambria Math" panose="02040503050406030204" pitchFamily="18" charset="0"/>
                            <a:ea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𝜏</m:t>
                        </m:r>
                      </m:num>
                      <m:den>
                        <m:r>
                          <a:rPr lang="de-CH" b="0" i="1" smtClean="0">
                            <a:latin typeface="Cambria Math" panose="02040503050406030204" pitchFamily="18" charset="0"/>
                            <a:ea typeface="Cambria Math" panose="02040503050406030204" pitchFamily="18" charset="0"/>
                          </a:rPr>
                          <m:t>2</m:t>
                        </m:r>
                      </m:den>
                    </m:f>
                    <m:r>
                      <a:rPr lang="de-CH" b="0" i="1" smtClean="0">
                        <a:latin typeface="Cambria Math" panose="02040503050406030204" pitchFamily="18" charset="0"/>
                        <a:ea typeface="Cambria Math" panose="02040503050406030204" pitchFamily="18" charset="0"/>
                      </a:rPr>
                      <m:t>=</m:t>
                    </m:r>
                    <m:f>
                      <m:fPr>
                        <m:ctrlPr>
                          <a:rPr lang="de-CH" b="0" i="1" smtClean="0">
                            <a:latin typeface="Cambria Math" panose="02040503050406030204" pitchFamily="18" charset="0"/>
                          </a:rPr>
                        </m:ctrlPr>
                      </m:fPr>
                      <m:num>
                        <m:r>
                          <a:rPr lang="de-CH" b="0" i="1" smtClean="0">
                            <a:latin typeface="Cambria Math" panose="02040503050406030204" pitchFamily="18" charset="0"/>
                          </a:rPr>
                          <m:t>𝑒</m:t>
                        </m:r>
                        <m:r>
                          <a:rPr lang="de-CH" b="0" i="1" smtClean="0">
                            <a:latin typeface="Cambria Math" panose="02040503050406030204" pitchFamily="18" charset="0"/>
                          </a:rPr>
                          <m:t> ∗ </m:t>
                        </m:r>
                        <m:r>
                          <a:rPr lang="de-CH" b="0" i="1" smtClean="0">
                            <a:latin typeface="Cambria Math" panose="02040503050406030204" pitchFamily="18" charset="0"/>
                          </a:rPr>
                          <m:t>𝐸</m:t>
                        </m:r>
                      </m:num>
                      <m:den>
                        <m:r>
                          <a:rPr lang="de-CH" b="0" i="1" smtClean="0">
                            <a:latin typeface="Cambria Math" panose="02040503050406030204" pitchFamily="18" charset="0"/>
                          </a:rPr>
                          <m:t>𝑚</m:t>
                        </m:r>
                      </m:den>
                    </m:f>
                    <m:r>
                      <a:rPr lang="de-CH" b="0" i="1" smtClean="0">
                        <a:latin typeface="Cambria Math" panose="02040503050406030204" pitchFamily="18" charset="0"/>
                      </a:rPr>
                      <m:t> ∗</m:t>
                    </m:r>
                    <m:f>
                      <m:fPr>
                        <m:ctrlPr>
                          <a:rPr lang="de-CH" b="0" i="1" smtClean="0">
                            <a:latin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𝜏</m:t>
                        </m:r>
                      </m:num>
                      <m:den>
                        <m:r>
                          <a:rPr lang="de-CH" b="0" i="1" smtClean="0">
                            <a:latin typeface="Cambria Math" panose="02040503050406030204" pitchFamily="18" charset="0"/>
                          </a:rPr>
                          <m:t>2</m:t>
                        </m:r>
                      </m:den>
                    </m:f>
                    <m:r>
                      <a:rPr lang="de-CH" b="0" i="1" smtClean="0">
                        <a:latin typeface="Cambria Math" panose="02040503050406030204" pitchFamily="18" charset="0"/>
                      </a:rPr>
                      <m:t> </m:t>
                    </m:r>
                  </m:oMath>
                </a14:m>
                <a:endParaRPr lang="en-US" dirty="0"/>
              </a:p>
              <a:p>
                <a:pPr lvl="1"/>
                <a14:m>
                  <m:oMath xmlns:m="http://schemas.openxmlformats.org/officeDocument/2006/math">
                    <m:r>
                      <a:rPr lang="de-CH" b="0" i="1" smtClean="0">
                        <a:latin typeface="Cambria Math" panose="02040503050406030204" pitchFamily="18" charset="0"/>
                      </a:rPr>
                      <m:t>𝑗</m:t>
                    </m:r>
                    <m:r>
                      <a:rPr lang="de-CH" b="0" i="1" smtClean="0">
                        <a:latin typeface="Cambria Math" panose="02040503050406030204" pitchFamily="18" charset="0"/>
                      </a:rPr>
                      <m:t>=</m:t>
                    </m:r>
                    <m:f>
                      <m:fPr>
                        <m:ctrlPr>
                          <a:rPr lang="de-CH" b="0" i="1" smtClean="0">
                            <a:latin typeface="Cambria Math" panose="02040503050406030204" pitchFamily="18" charset="0"/>
                          </a:rPr>
                        </m:ctrlPr>
                      </m:fPr>
                      <m:num>
                        <m:r>
                          <a:rPr lang="de-CH" b="0" i="1" smtClean="0">
                            <a:latin typeface="Cambria Math" panose="02040503050406030204" pitchFamily="18" charset="0"/>
                          </a:rPr>
                          <m:t>1</m:t>
                        </m:r>
                      </m:num>
                      <m:den>
                        <m:r>
                          <a:rPr lang="de-CH" b="0" i="1" smtClean="0">
                            <a:latin typeface="Cambria Math" panose="02040503050406030204" pitchFamily="18" charset="0"/>
                          </a:rPr>
                          <m:t>2</m:t>
                        </m:r>
                      </m:den>
                    </m:f>
                    <m:r>
                      <a:rPr lang="de-CH" b="0" i="1" smtClean="0">
                        <a:latin typeface="Cambria Math" panose="02040503050406030204" pitchFamily="18" charset="0"/>
                      </a:rPr>
                      <m:t>∗</m:t>
                    </m:r>
                    <m:r>
                      <a:rPr lang="de-CH" b="0" i="1" smtClean="0">
                        <a:latin typeface="Cambria Math" panose="02040503050406030204" pitchFamily="18" charset="0"/>
                      </a:rPr>
                      <m:t>𝑛</m:t>
                    </m:r>
                    <m:r>
                      <a:rPr lang="de-CH" b="0" i="1" smtClean="0">
                        <a:latin typeface="Cambria Math" panose="02040503050406030204" pitchFamily="18" charset="0"/>
                      </a:rPr>
                      <m:t>∗</m:t>
                    </m:r>
                    <m:r>
                      <a:rPr lang="de-CH" b="0" i="1" smtClean="0">
                        <a:latin typeface="Cambria Math" panose="02040503050406030204" pitchFamily="18" charset="0"/>
                      </a:rPr>
                      <m:t>𝑒</m:t>
                    </m:r>
                    <m:r>
                      <a:rPr lang="de-CH" b="0" i="1" smtClean="0">
                        <a:latin typeface="Cambria Math" panose="02040503050406030204" pitchFamily="18" charset="0"/>
                      </a:rPr>
                      <m:t>∗</m:t>
                    </m:r>
                    <m:f>
                      <m:fPr>
                        <m:ctrlPr>
                          <a:rPr lang="de-CH" b="0" i="1" smtClean="0">
                            <a:latin typeface="Cambria Math" panose="02040503050406030204" pitchFamily="18" charset="0"/>
                          </a:rPr>
                        </m:ctrlPr>
                      </m:fPr>
                      <m:num>
                        <m:r>
                          <a:rPr lang="de-CH" b="0" i="1" smtClean="0">
                            <a:latin typeface="Cambria Math" panose="02040503050406030204" pitchFamily="18" charset="0"/>
                          </a:rPr>
                          <m:t>𝑒</m:t>
                        </m:r>
                        <m:r>
                          <a:rPr lang="de-CH" b="0" i="1" smtClean="0">
                            <a:latin typeface="Cambria Math" panose="02040503050406030204" pitchFamily="18" charset="0"/>
                          </a:rPr>
                          <m:t>∗</m:t>
                        </m:r>
                        <m:r>
                          <a:rPr lang="de-CH" b="0" i="1" smtClean="0">
                            <a:latin typeface="Cambria Math" panose="02040503050406030204" pitchFamily="18" charset="0"/>
                          </a:rPr>
                          <m:t>𝐸</m:t>
                        </m:r>
                      </m:num>
                      <m:den>
                        <m:r>
                          <a:rPr lang="de-CH" b="0" i="1" smtClean="0">
                            <a:latin typeface="Cambria Math" panose="02040503050406030204" pitchFamily="18" charset="0"/>
                          </a:rPr>
                          <m:t>𝑚</m:t>
                        </m:r>
                      </m:den>
                    </m:f>
                    <m:r>
                      <a:rPr lang="de-CH" b="0" i="1" smtClean="0">
                        <a:latin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𝜏</m:t>
                    </m:r>
                  </m:oMath>
                </a14:m>
                <a:endParaRPr lang="en-US" dirty="0"/>
              </a:p>
              <a:p>
                <a:pPr lvl="2"/>
                <a:r>
                  <a:rPr lang="en-US" dirty="0"/>
                  <a:t>E: electrical field, m: mass, </a:t>
                </a:r>
                <a:r>
                  <a:rPr lang="el-GR" dirty="0"/>
                  <a:t>τ</a:t>
                </a:r>
                <a:r>
                  <a:rPr lang="de-CH" dirty="0"/>
                  <a:t>: </a:t>
                </a:r>
                <a:r>
                  <a:rPr lang="de-CH" dirty="0" err="1"/>
                  <a:t>scatter</a:t>
                </a:r>
                <a:r>
                  <a:rPr lang="de-CH" dirty="0"/>
                  <a:t> time, n: </a:t>
                </a:r>
                <a:r>
                  <a:rPr lang="de-CH" dirty="0" err="1"/>
                  <a:t>number</a:t>
                </a:r>
                <a:r>
                  <a:rPr lang="de-CH" dirty="0"/>
                  <a:t> </a:t>
                </a:r>
                <a:r>
                  <a:rPr lang="de-CH" dirty="0" err="1"/>
                  <a:t>of</a:t>
                </a:r>
                <a:r>
                  <a:rPr lang="de-CH" dirty="0"/>
                  <a:t> </a:t>
                </a:r>
                <a:r>
                  <a:rPr lang="de-CH" dirty="0" err="1"/>
                  <a:t>electrons</a:t>
                </a:r>
                <a:endParaRPr lang="de-CH" dirty="0"/>
              </a:p>
              <a:p>
                <a:r>
                  <a:rPr lang="de-CH" dirty="0" err="1"/>
                  <a:t>Conductivity</a:t>
                </a:r>
                <a:r>
                  <a:rPr lang="de-CH" dirty="0"/>
                  <a:t> and </a:t>
                </a:r>
                <a:r>
                  <a:rPr lang="de-CH" dirty="0" err="1"/>
                  <a:t>resistivity</a:t>
                </a:r>
                <a:endParaRPr lang="de-CH" dirty="0"/>
              </a:p>
              <a:p>
                <a:pPr lvl="1"/>
                <a14:m>
                  <m:oMath xmlns:m="http://schemas.openxmlformats.org/officeDocument/2006/math">
                    <m:r>
                      <a:rPr lang="de-CH" b="0" i="1" smtClean="0">
                        <a:latin typeface="Cambria Math" panose="02040503050406030204" pitchFamily="18" charset="0"/>
                      </a:rPr>
                      <m:t>𝑗</m:t>
                    </m:r>
                    <m:r>
                      <a:rPr lang="de-CH" b="0" i="1" smtClean="0">
                        <a:latin typeface="Cambria Math" panose="02040503050406030204" pitchFamily="18" charset="0"/>
                      </a:rPr>
                      <m:t>=</m:t>
                    </m:r>
                    <m:f>
                      <m:fPr>
                        <m:ctrlPr>
                          <a:rPr lang="de-CH" b="0" i="1" smtClean="0">
                            <a:latin typeface="Cambria Math" panose="02040503050406030204" pitchFamily="18" charset="0"/>
                          </a:rPr>
                        </m:ctrlPr>
                      </m:fPr>
                      <m:num>
                        <m:r>
                          <a:rPr lang="de-CH" b="0" i="1" smtClean="0">
                            <a:latin typeface="Cambria Math" panose="02040503050406030204" pitchFamily="18" charset="0"/>
                          </a:rPr>
                          <m:t>𝑛</m:t>
                        </m:r>
                        <m:r>
                          <a:rPr lang="de-CH" b="0" i="1" smtClean="0">
                            <a:latin typeface="Cambria Math" panose="02040503050406030204" pitchFamily="18" charset="0"/>
                          </a:rPr>
                          <m:t>∗</m:t>
                        </m:r>
                        <m:sSup>
                          <m:sSupPr>
                            <m:ctrlPr>
                              <a:rPr lang="de-CH" b="0" i="1" smtClean="0">
                                <a:latin typeface="Cambria Math" panose="02040503050406030204" pitchFamily="18" charset="0"/>
                              </a:rPr>
                            </m:ctrlPr>
                          </m:sSupPr>
                          <m:e>
                            <m:r>
                              <a:rPr lang="de-CH" b="0" i="1" smtClean="0">
                                <a:latin typeface="Cambria Math" panose="02040503050406030204" pitchFamily="18" charset="0"/>
                              </a:rPr>
                              <m:t>𝑒</m:t>
                            </m:r>
                          </m:e>
                          <m:sup>
                            <m:r>
                              <a:rPr lang="de-CH" b="0" i="1" smtClean="0">
                                <a:latin typeface="Cambria Math" panose="02040503050406030204" pitchFamily="18" charset="0"/>
                              </a:rPr>
                              <m:t>2</m:t>
                            </m:r>
                          </m:sup>
                        </m:sSup>
                        <m:r>
                          <a:rPr lang="de-CH" b="0" i="1" smtClean="0">
                            <a:latin typeface="Cambria Math" panose="02040503050406030204" pitchFamily="18" charset="0"/>
                          </a:rPr>
                          <m:t>∗</m:t>
                        </m:r>
                        <m:r>
                          <a:rPr lang="de-CH" b="0" i="1" smtClean="0">
                            <a:latin typeface="Cambria Math" panose="02040503050406030204" pitchFamily="18" charset="0"/>
                          </a:rPr>
                          <m:t>𝐸</m:t>
                        </m:r>
                      </m:num>
                      <m:den>
                        <m:r>
                          <a:rPr lang="de-CH" b="0" i="1" smtClean="0">
                            <a:latin typeface="Cambria Math" panose="02040503050406030204" pitchFamily="18" charset="0"/>
                          </a:rPr>
                          <m:t>2∗ </m:t>
                        </m:r>
                        <m:r>
                          <a:rPr lang="de-CH" b="0" i="1" smtClean="0">
                            <a:latin typeface="Cambria Math" panose="02040503050406030204" pitchFamily="18" charset="0"/>
                          </a:rPr>
                          <m:t>𝑚</m:t>
                        </m:r>
                      </m:den>
                    </m:f>
                    <m:r>
                      <a:rPr lang="de-CH" b="0" i="1" smtClean="0">
                        <a:latin typeface="Cambria Math" panose="02040503050406030204" pitchFamily="18" charset="0"/>
                      </a:rPr>
                      <m:t>∗</m:t>
                    </m:r>
                    <m:r>
                      <a:rPr lang="de-CH" b="0" i="1" smtClean="0">
                        <a:latin typeface="Cambria Math" panose="02040503050406030204" pitchFamily="18" charset="0"/>
                        <a:ea typeface="Cambria Math" panose="02040503050406030204" pitchFamily="18" charset="0"/>
                      </a:rPr>
                      <m:t>𝜏</m:t>
                    </m:r>
                    <m:r>
                      <a:rPr lang="de-CH" b="0" i="1" smtClean="0">
                        <a:latin typeface="Cambria Math" panose="02040503050406030204" pitchFamily="18" charset="0"/>
                        <a:ea typeface="Cambria Math" panose="02040503050406030204" pitchFamily="18" charset="0"/>
                      </a:rPr>
                      <m:t>=</m:t>
                    </m:r>
                    <m:r>
                      <a:rPr lang="de-CH" b="0" i="1" smtClean="0">
                        <a:latin typeface="Cambria Math" panose="02040503050406030204" pitchFamily="18" charset="0"/>
                        <a:ea typeface="Cambria Math" panose="02040503050406030204" pitchFamily="18" charset="0"/>
                      </a:rPr>
                      <m:t>𝜎</m:t>
                    </m:r>
                    <m:r>
                      <a:rPr lang="de-CH" b="0" i="1" smtClean="0">
                        <a:latin typeface="Cambria Math" panose="02040503050406030204" pitchFamily="18" charset="0"/>
                        <a:ea typeface="Cambria Math" panose="02040503050406030204" pitchFamily="18" charset="0"/>
                      </a:rPr>
                      <m:t>∗</m:t>
                    </m:r>
                    <m:r>
                      <a:rPr lang="de-CH" b="0" i="1" smtClean="0">
                        <a:latin typeface="Cambria Math" panose="02040503050406030204" pitchFamily="18" charset="0"/>
                        <a:ea typeface="Cambria Math" panose="02040503050406030204" pitchFamily="18" charset="0"/>
                      </a:rPr>
                      <m:t>𝐸</m:t>
                    </m:r>
                    <m:r>
                      <a:rPr lang="de-CH" b="0" i="1" smtClean="0">
                        <a:latin typeface="Cambria Math" panose="02040503050406030204" pitchFamily="18" charset="0"/>
                        <a:ea typeface="Cambria Math" panose="02040503050406030204" pitchFamily="18" charset="0"/>
                      </a:rPr>
                      <m:t>=</m:t>
                    </m:r>
                    <m:f>
                      <m:fPr>
                        <m:ctrlPr>
                          <a:rPr lang="de-CH" b="0" i="1" smtClean="0">
                            <a:latin typeface="Cambria Math" panose="02040503050406030204" pitchFamily="18" charset="0"/>
                            <a:ea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𝐸</m:t>
                        </m:r>
                      </m:num>
                      <m:den>
                        <m:r>
                          <a:rPr lang="de-CH" b="0" i="1" smtClean="0">
                            <a:latin typeface="Cambria Math" panose="02040503050406030204" pitchFamily="18" charset="0"/>
                            <a:ea typeface="Cambria Math" panose="02040503050406030204" pitchFamily="18" charset="0"/>
                          </a:rPr>
                          <m:t>𝜌</m:t>
                        </m:r>
                      </m:den>
                    </m:f>
                  </m:oMath>
                </a14:m>
                <a:endParaRPr lang="de-CH" b="0" dirty="0">
                  <a:ea typeface="Cambria Math" panose="02040503050406030204" pitchFamily="18" charset="0"/>
                </a:endParaRPr>
              </a:p>
              <a:p>
                <a:pPr lvl="1"/>
                <a14:m>
                  <m:oMath xmlns:m="http://schemas.openxmlformats.org/officeDocument/2006/math">
                    <m:r>
                      <a:rPr lang="en-US" b="1" i="1" smtClean="0">
                        <a:latin typeface="Cambria Math" panose="02040503050406030204" pitchFamily="18" charset="0"/>
                        <a:ea typeface="Cambria Math" panose="02040503050406030204" pitchFamily="18" charset="0"/>
                      </a:rPr>
                      <m:t>𝝆</m:t>
                    </m:r>
                    <m:r>
                      <a:rPr lang="de-CH" b="1" i="1" smtClean="0">
                        <a:latin typeface="Cambria Math" panose="02040503050406030204" pitchFamily="18" charset="0"/>
                        <a:ea typeface="Cambria Math" panose="02040503050406030204" pitchFamily="18" charset="0"/>
                      </a:rPr>
                      <m:t>=</m:t>
                    </m:r>
                    <m:f>
                      <m:fPr>
                        <m:ctrlPr>
                          <a:rPr lang="de-CH" i="1" smtClean="0">
                            <a:latin typeface="Cambria Math" panose="02040503050406030204" pitchFamily="18" charset="0"/>
                            <a:ea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2∗ </m:t>
                        </m:r>
                        <m:r>
                          <a:rPr lang="de-CH" b="0" i="1" smtClean="0">
                            <a:latin typeface="Cambria Math" panose="02040503050406030204" pitchFamily="18" charset="0"/>
                            <a:ea typeface="Cambria Math" panose="02040503050406030204" pitchFamily="18" charset="0"/>
                          </a:rPr>
                          <m:t>𝑚</m:t>
                        </m:r>
                      </m:num>
                      <m:den>
                        <m:r>
                          <a:rPr lang="de-CH" b="0" i="1" smtClean="0">
                            <a:latin typeface="Cambria Math" panose="02040503050406030204" pitchFamily="18" charset="0"/>
                            <a:ea typeface="Cambria Math" panose="02040503050406030204" pitchFamily="18" charset="0"/>
                          </a:rPr>
                          <m:t>𝑛</m:t>
                        </m:r>
                        <m:r>
                          <a:rPr lang="de-CH" b="0" i="1" smtClean="0">
                            <a:latin typeface="Cambria Math" panose="02040503050406030204" pitchFamily="18" charset="0"/>
                            <a:ea typeface="Cambria Math" panose="02040503050406030204" pitchFamily="18" charset="0"/>
                          </a:rPr>
                          <m:t>∗ </m:t>
                        </m:r>
                        <m:sSup>
                          <m:sSupPr>
                            <m:ctrlPr>
                              <a:rPr lang="de-CH" i="1" smtClean="0">
                                <a:latin typeface="Cambria Math" panose="02040503050406030204" pitchFamily="18" charset="0"/>
                                <a:ea typeface="Cambria Math" panose="02040503050406030204" pitchFamily="18" charset="0"/>
                              </a:rPr>
                            </m:ctrlPr>
                          </m:sSupPr>
                          <m:e>
                            <m:r>
                              <a:rPr lang="de-CH" b="0" i="1" smtClean="0">
                                <a:latin typeface="Cambria Math" panose="02040503050406030204" pitchFamily="18" charset="0"/>
                                <a:ea typeface="Cambria Math" panose="02040503050406030204" pitchFamily="18" charset="0"/>
                              </a:rPr>
                              <m:t>𝑒</m:t>
                            </m:r>
                          </m:e>
                          <m:sup>
                            <m:r>
                              <a:rPr lang="de-CH" b="0" i="1" smtClean="0">
                                <a:latin typeface="Cambria Math" panose="02040503050406030204" pitchFamily="18" charset="0"/>
                                <a:ea typeface="Cambria Math" panose="02040503050406030204" pitchFamily="18" charset="0"/>
                              </a:rPr>
                              <m:t>2</m:t>
                            </m:r>
                          </m:sup>
                        </m:sSup>
                        <m:r>
                          <a:rPr lang="de-CH" b="0" i="1" smtClean="0">
                            <a:latin typeface="Cambria Math" panose="02040503050406030204" pitchFamily="18" charset="0"/>
                            <a:ea typeface="Cambria Math" panose="02040503050406030204" pitchFamily="18" charset="0"/>
                          </a:rPr>
                          <m:t>∗</m:t>
                        </m:r>
                        <m:r>
                          <a:rPr lang="de-CH" b="0" i="1" smtClean="0">
                            <a:latin typeface="Cambria Math" panose="02040503050406030204" pitchFamily="18" charset="0"/>
                            <a:ea typeface="Cambria Math" panose="02040503050406030204" pitchFamily="18" charset="0"/>
                          </a:rPr>
                          <m:t>𝜏</m:t>
                        </m:r>
                      </m:den>
                    </m:f>
                    <m:r>
                      <a:rPr lang="de-CH" b="1" i="1" smtClean="0">
                        <a:latin typeface="Cambria Math" panose="02040503050406030204" pitchFamily="18" charset="0"/>
                        <a:ea typeface="Cambria Math" panose="02040503050406030204" pitchFamily="18" charset="0"/>
                      </a:rPr>
                      <m:t>=</m:t>
                    </m:r>
                    <m:f>
                      <m:fPr>
                        <m:ctrlPr>
                          <a:rPr lang="en-US" b="1" i="1">
                            <a:latin typeface="Cambria Math" panose="02040503050406030204" pitchFamily="18" charset="0"/>
                          </a:rPr>
                        </m:ctrlPr>
                      </m:fPr>
                      <m:num>
                        <m:r>
                          <a:rPr lang="de-CH" b="1" i="1">
                            <a:latin typeface="Cambria Math" panose="02040503050406030204" pitchFamily="18" charset="0"/>
                          </a:rPr>
                          <m:t>𝟐</m:t>
                        </m:r>
                        <m:r>
                          <a:rPr lang="de-CH" b="1" i="1" smtClean="0">
                            <a:latin typeface="Cambria Math" panose="02040503050406030204" pitchFamily="18" charset="0"/>
                          </a:rPr>
                          <m:t>∗</m:t>
                        </m:r>
                        <m:r>
                          <a:rPr lang="de-CH" b="1" i="1">
                            <a:latin typeface="Cambria Math" panose="02040503050406030204" pitchFamily="18" charset="0"/>
                          </a:rPr>
                          <m:t> </m:t>
                        </m:r>
                        <m:r>
                          <a:rPr lang="de-CH" b="1" i="1">
                            <a:latin typeface="Cambria Math" panose="02040503050406030204" pitchFamily="18" charset="0"/>
                          </a:rPr>
                          <m:t>𝒎</m:t>
                        </m:r>
                        <m:r>
                          <a:rPr lang="de-CH" b="1" i="1">
                            <a:latin typeface="Cambria Math" panose="02040503050406030204" pitchFamily="18" charset="0"/>
                          </a:rPr>
                          <m:t>∗</m:t>
                        </m:r>
                        <m:d>
                          <m:dPr>
                            <m:begChr m:val="|"/>
                            <m:endChr m:val="|"/>
                            <m:ctrlPr>
                              <a:rPr lang="de-CH" b="1" i="1" smtClean="0">
                                <a:latin typeface="Cambria Math" panose="02040503050406030204" pitchFamily="18" charset="0"/>
                              </a:rPr>
                            </m:ctrlPr>
                          </m:dPr>
                          <m:e>
                            <m:sSub>
                              <m:sSubPr>
                                <m:ctrlPr>
                                  <a:rPr lang="de-CH" b="1" i="1" smtClean="0">
                                    <a:latin typeface="Cambria Math" panose="02040503050406030204" pitchFamily="18" charset="0"/>
                                  </a:rPr>
                                </m:ctrlPr>
                              </m:sSubPr>
                              <m:e>
                                <m:r>
                                  <a:rPr lang="de-CH" b="1" i="1" smtClean="0">
                                    <a:latin typeface="Cambria Math" panose="02040503050406030204" pitchFamily="18" charset="0"/>
                                  </a:rPr>
                                  <m:t>𝒗</m:t>
                                </m:r>
                              </m:e>
                              <m:sub>
                                <m:r>
                                  <a:rPr lang="de-CH" b="1" i="1" smtClean="0">
                                    <a:latin typeface="Cambria Math" panose="02040503050406030204" pitchFamily="18" charset="0"/>
                                  </a:rPr>
                                  <m:t>𝒕𝒉</m:t>
                                </m:r>
                              </m:sub>
                            </m:sSub>
                          </m:e>
                        </m:d>
                        <m:r>
                          <a:rPr lang="de-CH" b="1" i="1" smtClean="0">
                            <a:latin typeface="Cambria Math" panose="02040503050406030204" pitchFamily="18" charset="0"/>
                          </a:rPr>
                          <m:t>  </m:t>
                        </m:r>
                      </m:num>
                      <m:den>
                        <m:r>
                          <a:rPr lang="de-CH" b="1" i="1">
                            <a:latin typeface="Cambria Math" panose="02040503050406030204" pitchFamily="18" charset="0"/>
                          </a:rPr>
                          <m:t>𝒏</m:t>
                        </m:r>
                        <m:r>
                          <a:rPr lang="de-CH" b="1" i="1">
                            <a:latin typeface="Cambria Math" panose="02040503050406030204" pitchFamily="18" charset="0"/>
                          </a:rPr>
                          <m:t>∗</m:t>
                        </m:r>
                        <m:sSup>
                          <m:sSupPr>
                            <m:ctrlPr>
                              <a:rPr lang="de-CH" b="1" i="1">
                                <a:latin typeface="Cambria Math" panose="02040503050406030204" pitchFamily="18" charset="0"/>
                              </a:rPr>
                            </m:ctrlPr>
                          </m:sSupPr>
                          <m:e>
                            <m:r>
                              <a:rPr lang="de-CH" b="1" i="1">
                                <a:latin typeface="Cambria Math" panose="02040503050406030204" pitchFamily="18" charset="0"/>
                              </a:rPr>
                              <m:t>𝒆</m:t>
                            </m:r>
                          </m:e>
                          <m:sup>
                            <m:r>
                              <a:rPr lang="de-CH" b="1" i="1">
                                <a:latin typeface="Cambria Math" panose="02040503050406030204" pitchFamily="18" charset="0"/>
                              </a:rPr>
                              <m:t>𝟐</m:t>
                            </m:r>
                          </m:sup>
                        </m:sSup>
                        <m:r>
                          <a:rPr lang="de-CH" b="1" i="1">
                            <a:latin typeface="Cambria Math" panose="02040503050406030204" pitchFamily="18" charset="0"/>
                          </a:rPr>
                          <m:t> ∗</m:t>
                        </m:r>
                        <m:r>
                          <a:rPr lang="de-CH" b="1" i="1">
                            <a:latin typeface="Cambria Math" panose="02040503050406030204" pitchFamily="18" charset="0"/>
                            <a:ea typeface="Cambria Math" panose="02040503050406030204" pitchFamily="18" charset="0"/>
                          </a:rPr>
                          <m:t>𝝀</m:t>
                        </m:r>
                      </m:den>
                    </m:f>
                  </m:oMath>
                </a14:m>
                <a:r>
                  <a:rPr lang="en-US" b="1" dirty="0"/>
                  <a:t>     </a:t>
                </a:r>
                <a:r>
                  <a:rPr lang="en-US" dirty="0"/>
                  <a:t>with </a:t>
                </a:r>
                <a14:m>
                  <m:oMath xmlns:m="http://schemas.openxmlformats.org/officeDocument/2006/math">
                    <m:r>
                      <a:rPr lang="en-US" b="0" i="1">
                        <a:latin typeface="Cambria Math" panose="02040503050406030204" pitchFamily="18" charset="0"/>
                        <a:ea typeface="Cambria Math" panose="02040503050406030204" pitchFamily="18" charset="0"/>
                      </a:rPr>
                      <m:t>𝜆</m:t>
                    </m:r>
                    <m:r>
                      <a:rPr lang="de-CH" b="0" i="1">
                        <a:latin typeface="Cambria Math" panose="02040503050406030204" pitchFamily="18" charset="0"/>
                        <a:ea typeface="Cambria Math" panose="02040503050406030204" pitchFamily="18" charset="0"/>
                      </a:rPr>
                      <m:t>=</m:t>
                    </m:r>
                    <m:r>
                      <a:rPr lang="de-CH" b="0" i="1">
                        <a:latin typeface="Cambria Math" panose="02040503050406030204" pitchFamily="18" charset="0"/>
                        <a:ea typeface="Cambria Math" panose="02040503050406030204" pitchFamily="18" charset="0"/>
                      </a:rPr>
                      <m:t>𝜏</m:t>
                    </m:r>
                    <m:r>
                      <a:rPr lang="de-CH" b="0" i="1">
                        <a:latin typeface="Cambria Math" panose="02040503050406030204" pitchFamily="18" charset="0"/>
                        <a:ea typeface="Cambria Math" panose="02040503050406030204" pitchFamily="18" charset="0"/>
                      </a:rPr>
                      <m:t>∗</m:t>
                    </m:r>
                    <m:d>
                      <m:dPr>
                        <m:begChr m:val="|"/>
                        <m:endChr m:val="|"/>
                        <m:ctrlPr>
                          <a:rPr lang="de-CH" b="0" i="1" smtClean="0">
                            <a:latin typeface="Cambria Math" panose="02040503050406030204" pitchFamily="18" charset="0"/>
                            <a:ea typeface="Cambria Math" panose="02040503050406030204" pitchFamily="18" charset="0"/>
                          </a:rPr>
                        </m:ctrlPr>
                      </m:dPr>
                      <m:e>
                        <m:sSub>
                          <m:sSubPr>
                            <m:ctrlPr>
                              <a:rPr lang="de-CH" b="0" i="1" smtClean="0">
                                <a:latin typeface="Cambria Math" panose="02040503050406030204" pitchFamily="18" charset="0"/>
                                <a:ea typeface="Cambria Math" panose="02040503050406030204" pitchFamily="18" charset="0"/>
                              </a:rPr>
                            </m:ctrlPr>
                          </m:sSubPr>
                          <m:e>
                            <m:r>
                              <a:rPr lang="de-CH" b="0" i="1" smtClean="0">
                                <a:latin typeface="Cambria Math" panose="02040503050406030204" pitchFamily="18" charset="0"/>
                                <a:ea typeface="Cambria Math" panose="02040503050406030204" pitchFamily="18" charset="0"/>
                              </a:rPr>
                              <m:t>𝑣</m:t>
                            </m:r>
                          </m:e>
                          <m:sub>
                            <m:r>
                              <a:rPr lang="de-CH" b="0" i="1" smtClean="0">
                                <a:latin typeface="Cambria Math" panose="02040503050406030204" pitchFamily="18" charset="0"/>
                                <a:ea typeface="Cambria Math" panose="02040503050406030204" pitchFamily="18" charset="0"/>
                              </a:rPr>
                              <m:t>𝑡h</m:t>
                            </m:r>
                          </m:sub>
                        </m:sSub>
                      </m:e>
                    </m:d>
                  </m:oMath>
                </a14:m>
                <a:endParaRPr lang="en-US" dirty="0"/>
              </a:p>
              <a:p>
                <a:pPr lvl="2"/>
                <a14:m>
                  <m:oMath xmlns:m="http://schemas.openxmlformats.org/officeDocument/2006/math">
                    <m:r>
                      <a:rPr lang="en-US" b="0" i="1" smtClean="0">
                        <a:latin typeface="Cambria Math" panose="02040503050406030204" pitchFamily="18" charset="0"/>
                        <a:ea typeface="Cambria Math" panose="02040503050406030204" pitchFamily="18" charset="0"/>
                      </a:rPr>
                      <m:t>𝜆</m:t>
                    </m:r>
                  </m:oMath>
                </a14:m>
                <a:r>
                  <a:rPr lang="en-US" dirty="0"/>
                  <a:t>: Free path, </a:t>
                </a:r>
                <a14:m>
                  <m:oMath xmlns:m="http://schemas.openxmlformats.org/officeDocument/2006/math">
                    <m:d>
                      <m:dPr>
                        <m:begChr m:val="|"/>
                        <m:endChr m:val="|"/>
                        <m:ctrlPr>
                          <a:rPr lang="de-CH" i="1">
                            <a:latin typeface="Cambria Math" panose="02040503050406030204" pitchFamily="18" charset="0"/>
                            <a:ea typeface="Cambria Math" panose="02040503050406030204" pitchFamily="18" charset="0"/>
                          </a:rPr>
                        </m:ctrlPr>
                      </m:dPr>
                      <m:e>
                        <m:sSub>
                          <m:sSubPr>
                            <m:ctrlPr>
                              <a:rPr lang="de-CH" i="1">
                                <a:latin typeface="Cambria Math" panose="02040503050406030204" pitchFamily="18" charset="0"/>
                                <a:ea typeface="Cambria Math" panose="02040503050406030204" pitchFamily="18" charset="0"/>
                              </a:rPr>
                            </m:ctrlPr>
                          </m:sSubPr>
                          <m:e>
                            <m:r>
                              <a:rPr lang="de-CH" i="1">
                                <a:latin typeface="Cambria Math" panose="02040503050406030204" pitchFamily="18" charset="0"/>
                                <a:ea typeface="Cambria Math" panose="02040503050406030204" pitchFamily="18" charset="0"/>
                              </a:rPr>
                              <m:t>𝑣</m:t>
                            </m:r>
                          </m:e>
                          <m:sub>
                            <m:r>
                              <a:rPr lang="de-CH" i="1">
                                <a:latin typeface="Cambria Math" panose="02040503050406030204" pitchFamily="18" charset="0"/>
                                <a:ea typeface="Cambria Math" panose="02040503050406030204" pitchFamily="18" charset="0"/>
                              </a:rPr>
                              <m:t>𝑡h</m:t>
                            </m:r>
                          </m:sub>
                        </m:sSub>
                      </m:e>
                    </m:d>
                  </m:oMath>
                </a14:m>
                <a:r>
                  <a:rPr lang="en-US" dirty="0"/>
                  <a:t> :Absolut value of thermal velocity </a:t>
                </a:r>
              </a:p>
              <a:p>
                <a:pPr lvl="2"/>
                <a14:m>
                  <m:oMath xmlns:m="http://schemas.openxmlformats.org/officeDocument/2006/math">
                    <m:r>
                      <a:rPr lang="de-CH" b="0" i="1" smtClean="0">
                        <a:latin typeface="Cambria Math" panose="02040503050406030204" pitchFamily="18" charset="0"/>
                        <a:ea typeface="Cambria Math" panose="02040503050406030204" pitchFamily="18" charset="0"/>
                      </a:rPr>
                      <m:t>𝜎</m:t>
                    </m:r>
                    <m:r>
                      <a:rPr lang="de-CH" b="0" i="1" smtClean="0">
                        <a:latin typeface="Cambria Math" panose="02040503050406030204" pitchFamily="18" charset="0"/>
                        <a:ea typeface="Cambria Math" panose="02040503050406030204" pitchFamily="18" charset="0"/>
                      </a:rPr>
                      <m:t> </m:t>
                    </m:r>
                  </m:oMath>
                </a14:m>
                <a:r>
                  <a:rPr lang="en-US" dirty="0"/>
                  <a:t>:Conductivity, </a:t>
                </a:r>
                <a14:m>
                  <m:oMath xmlns:m="http://schemas.openxmlformats.org/officeDocument/2006/math">
                    <m:r>
                      <a:rPr lang="en-US" b="0" i="1">
                        <a:latin typeface="Cambria Math" panose="02040503050406030204" pitchFamily="18" charset="0"/>
                        <a:ea typeface="Cambria Math" panose="02040503050406030204" pitchFamily="18" charset="0"/>
                      </a:rPr>
                      <m:t>𝜌</m:t>
                    </m:r>
                  </m:oMath>
                </a14:m>
                <a:r>
                  <a:rPr lang="en-US" dirty="0"/>
                  <a:t> : Resistivity</a:t>
                </a:r>
              </a:p>
              <a:p>
                <a:pPr lvl="2"/>
                <a:r>
                  <a:rPr lang="en-US" dirty="0"/>
                  <a:t>Assumed: Only one thermal velocity, one scatter time and thus one free path length</a:t>
                </a:r>
              </a:p>
            </p:txBody>
          </p:sp>
        </mc:Choice>
        <mc:Fallback xmlns="">
          <p:sp>
            <p:nvSpPr>
              <p:cNvPr id="3" name="Inhaltsplatzhalter 2">
                <a:extLst>
                  <a:ext uri="{FF2B5EF4-FFF2-40B4-BE49-F238E27FC236}">
                    <a16:creationId xmlns:a16="http://schemas.microsoft.com/office/drawing/2014/main" id="{22EA8A38-FF77-62D6-44E0-DD17F844810B}"/>
                  </a:ext>
                </a:extLst>
              </p:cNvPr>
              <p:cNvSpPr>
                <a:spLocks noGrp="1" noRot="1" noChangeAspect="1" noMove="1" noResize="1" noEditPoints="1" noAdjustHandles="1" noChangeArrowheads="1" noChangeShapeType="1" noTextEdit="1"/>
              </p:cNvSpPr>
              <p:nvPr>
                <p:ph idx="1"/>
              </p:nvPr>
            </p:nvSpPr>
            <p:spPr>
              <a:xfrm>
                <a:off x="838200" y="1213757"/>
                <a:ext cx="10515600" cy="5386740"/>
              </a:xfrm>
              <a:blipFill>
                <a:blip r:embed="rId3"/>
                <a:stretch>
                  <a:fillRect l="-522" t="-1131"/>
                </a:stretch>
              </a:blipFill>
            </p:spPr>
            <p:txBody>
              <a:bodyPr/>
              <a:lstStyle/>
              <a:p>
                <a:r>
                  <a:rPr lang="en-US">
                    <a:noFill/>
                  </a:rPr>
                  <a:t> </a:t>
                </a:r>
              </a:p>
            </p:txBody>
          </p:sp>
        </mc:Fallback>
      </mc:AlternateContent>
      <p:sp>
        <p:nvSpPr>
          <p:cNvPr id="2" name="Titel 1">
            <a:extLst>
              <a:ext uri="{FF2B5EF4-FFF2-40B4-BE49-F238E27FC236}">
                <a16:creationId xmlns:a16="http://schemas.microsoft.com/office/drawing/2014/main" id="{2D8A2510-DFCE-DE3D-CFE9-A4279B343BA7}"/>
              </a:ext>
            </a:extLst>
          </p:cNvPr>
          <p:cNvSpPr>
            <a:spLocks noGrp="1"/>
          </p:cNvSpPr>
          <p:nvPr>
            <p:ph type="title"/>
          </p:nvPr>
        </p:nvSpPr>
        <p:spPr/>
        <p:txBody>
          <a:bodyPr/>
          <a:lstStyle/>
          <a:p>
            <a:r>
              <a:rPr lang="en-US" dirty="0" err="1"/>
              <a:t>Drude</a:t>
            </a:r>
            <a:r>
              <a:rPr lang="en-US" dirty="0"/>
              <a:t>-Model for resistivity</a:t>
            </a:r>
          </a:p>
        </p:txBody>
      </p:sp>
    </p:spTree>
    <p:extLst>
      <p:ext uri="{BB962C8B-B14F-4D97-AF65-F5344CB8AC3E}">
        <p14:creationId xmlns:p14="http://schemas.microsoft.com/office/powerpoint/2010/main" val="253971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B7BAC-7D38-C707-68AE-9460396EBEFB}"/>
              </a:ext>
            </a:extLst>
          </p:cNvPr>
          <p:cNvSpPr>
            <a:spLocks noGrp="1"/>
          </p:cNvSpPr>
          <p:nvPr>
            <p:ph type="title"/>
          </p:nvPr>
        </p:nvSpPr>
        <p:spPr/>
        <p:txBody>
          <a:bodyPr/>
          <a:lstStyle/>
          <a:p>
            <a:r>
              <a:rPr lang="en-US" dirty="0"/>
              <a:t>Shot Noise</a:t>
            </a:r>
            <a:r>
              <a:rPr lang="en-US"/>
              <a:t>: Non-equilibrium</a:t>
            </a:r>
            <a:endParaRPr lang="en-US" dirty="0"/>
          </a:p>
        </p:txBody>
      </p:sp>
      <p:sp>
        <p:nvSpPr>
          <p:cNvPr id="6" name="Inhaltsplatzhalter 5">
            <a:extLst>
              <a:ext uri="{FF2B5EF4-FFF2-40B4-BE49-F238E27FC236}">
                <a16:creationId xmlns:a16="http://schemas.microsoft.com/office/drawing/2014/main" id="{4A463BB0-C795-499E-A06C-8A921084B2BE}"/>
              </a:ext>
            </a:extLst>
          </p:cNvPr>
          <p:cNvSpPr>
            <a:spLocks noGrp="1"/>
          </p:cNvSpPr>
          <p:nvPr>
            <p:ph sz="half" idx="1"/>
          </p:nvPr>
        </p:nvSpPr>
        <p:spPr/>
        <p:txBody>
          <a:bodyPr/>
          <a:lstStyle/>
          <a:p>
            <a:r>
              <a:rPr lang="en-US" dirty="0"/>
              <a:t>Speed of electrical charge and current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Time </a:t>
            </a:r>
            <a:r>
              <a:rPr lang="en-US" dirty="0" err="1"/>
              <a:t>domanin</a:t>
            </a:r>
            <a:endParaRPr lang="en-US" dirty="0"/>
          </a:p>
        </p:txBody>
      </p:sp>
      <p:sp>
        <p:nvSpPr>
          <p:cNvPr id="7" name="Inhaltsplatzhalter 6">
            <a:extLst>
              <a:ext uri="{FF2B5EF4-FFF2-40B4-BE49-F238E27FC236}">
                <a16:creationId xmlns:a16="http://schemas.microsoft.com/office/drawing/2014/main" id="{88B199CC-FBAF-21B4-3863-DFBDF2A864F5}"/>
              </a:ext>
            </a:extLst>
          </p:cNvPr>
          <p:cNvSpPr>
            <a:spLocks noGrp="1"/>
          </p:cNvSpPr>
          <p:nvPr>
            <p:ph sz="half" idx="2"/>
          </p:nvPr>
        </p:nvSpPr>
        <p:spPr/>
        <p:txBody>
          <a:bodyPr/>
          <a:lstStyle/>
          <a:p>
            <a:r>
              <a:rPr lang="en-US" dirty="0"/>
              <a:t>Fluctuations (Frequency domain)</a:t>
            </a:r>
          </a:p>
          <a:p>
            <a:pPr lvl="1"/>
            <a:r>
              <a:rPr lang="en-US" dirty="0"/>
              <a:t>Fourier transform of single pulse</a:t>
            </a:r>
          </a:p>
          <a:p>
            <a:pPr lvl="1"/>
            <a:endParaRPr lang="en-US" dirty="0"/>
          </a:p>
          <a:p>
            <a:pPr marL="457200" lvl="1" indent="0">
              <a:buNone/>
            </a:pPr>
            <a:endParaRPr lang="en-US" dirty="0"/>
          </a:p>
          <a:p>
            <a:pPr marL="1828800" lvl="4" indent="0">
              <a:buNone/>
            </a:pPr>
            <a:r>
              <a:rPr lang="en-US" dirty="0"/>
              <a:t> </a:t>
            </a:r>
          </a:p>
          <a:p>
            <a:pPr lvl="1"/>
            <a:r>
              <a:rPr lang="en-US" dirty="0"/>
              <a:t>For</a:t>
            </a:r>
          </a:p>
          <a:p>
            <a:pPr lvl="1"/>
            <a:endParaRPr lang="en-US" dirty="0"/>
          </a:p>
          <a:p>
            <a:pPr lvl="1"/>
            <a:endParaRPr lang="en-US" dirty="0"/>
          </a:p>
          <a:p>
            <a:pPr lvl="1"/>
            <a:endParaRPr lang="en-US" dirty="0"/>
          </a:p>
          <a:p>
            <a:pPr lvl="1"/>
            <a:r>
              <a:rPr lang="en-US" dirty="0"/>
              <a:t>From Fourier (with Carlson’s theorem) to spectral density</a:t>
            </a:r>
          </a:p>
          <a:p>
            <a:pPr lvl="1"/>
            <a:endParaRPr lang="en-US" dirty="0"/>
          </a:p>
          <a:p>
            <a:pPr lvl="1"/>
            <a:endParaRPr lang="en-US" dirty="0"/>
          </a:p>
          <a:p>
            <a:pPr lvl="1"/>
            <a:endParaRPr lang="en-US" dirty="0"/>
          </a:p>
          <a:p>
            <a:pPr lvl="1"/>
            <a:r>
              <a:rPr lang="en-US"/>
              <a:t>Shot noise due </a:t>
            </a:r>
            <a:r>
              <a:rPr lang="en-US" dirty="0"/>
              <a:t>to fluctuations</a:t>
            </a:r>
          </a:p>
          <a:p>
            <a:pPr lvl="1"/>
            <a:endParaRPr lang="en-US" dirty="0"/>
          </a:p>
        </p:txBody>
      </p:sp>
      <p:pic>
        <p:nvPicPr>
          <p:cNvPr id="5" name="Grafik 4">
            <a:extLst>
              <a:ext uri="{FF2B5EF4-FFF2-40B4-BE49-F238E27FC236}">
                <a16:creationId xmlns:a16="http://schemas.microsoft.com/office/drawing/2014/main" id="{DBFA494C-78AA-67C4-2600-C4973FD7C8D2}"/>
              </a:ext>
            </a:extLst>
          </p:cNvPr>
          <p:cNvPicPr>
            <a:picLocks noChangeAspect="1"/>
          </p:cNvPicPr>
          <p:nvPr/>
        </p:nvPicPr>
        <p:blipFill>
          <a:blip r:embed="rId3"/>
          <a:stretch>
            <a:fillRect/>
          </a:stretch>
        </p:blipFill>
        <p:spPr>
          <a:xfrm>
            <a:off x="965156" y="1758633"/>
            <a:ext cx="3597673" cy="2610167"/>
          </a:xfrm>
          <a:prstGeom prst="rect">
            <a:avLst/>
          </a:prstGeom>
        </p:spPr>
      </p:pic>
      <p:pic>
        <p:nvPicPr>
          <p:cNvPr id="11" name="Grafik 10">
            <a:extLst>
              <a:ext uri="{FF2B5EF4-FFF2-40B4-BE49-F238E27FC236}">
                <a16:creationId xmlns:a16="http://schemas.microsoft.com/office/drawing/2014/main" id="{68B93B8C-FA98-B054-CF13-523CE60833F8}"/>
              </a:ext>
            </a:extLst>
          </p:cNvPr>
          <p:cNvPicPr>
            <a:picLocks noChangeAspect="1"/>
          </p:cNvPicPr>
          <p:nvPr/>
        </p:nvPicPr>
        <p:blipFill>
          <a:blip r:embed="rId4">
            <a:lum bright="-11000" contrast="30000"/>
          </a:blip>
          <a:stretch>
            <a:fillRect/>
          </a:stretch>
        </p:blipFill>
        <p:spPr>
          <a:xfrm>
            <a:off x="4060320" y="4368800"/>
            <a:ext cx="1452898" cy="784104"/>
          </a:xfrm>
          <a:prstGeom prst="rect">
            <a:avLst/>
          </a:prstGeom>
        </p:spPr>
      </p:pic>
      <p:pic>
        <p:nvPicPr>
          <p:cNvPr id="13" name="Grafik 12">
            <a:extLst>
              <a:ext uri="{FF2B5EF4-FFF2-40B4-BE49-F238E27FC236}">
                <a16:creationId xmlns:a16="http://schemas.microsoft.com/office/drawing/2014/main" id="{96D36407-FF14-9449-A8B0-D5F022ECC783}"/>
              </a:ext>
            </a:extLst>
          </p:cNvPr>
          <p:cNvPicPr>
            <a:picLocks noChangeAspect="1"/>
          </p:cNvPicPr>
          <p:nvPr/>
        </p:nvPicPr>
        <p:blipFill>
          <a:blip r:embed="rId5">
            <a:lum bright="-10000" contrast="30000"/>
          </a:blip>
          <a:stretch>
            <a:fillRect/>
          </a:stretch>
        </p:blipFill>
        <p:spPr>
          <a:xfrm>
            <a:off x="6924198" y="3129848"/>
            <a:ext cx="3018622" cy="710588"/>
          </a:xfrm>
          <a:prstGeom prst="rect">
            <a:avLst/>
          </a:prstGeom>
        </p:spPr>
      </p:pic>
      <p:pic>
        <p:nvPicPr>
          <p:cNvPr id="17" name="Grafik 16">
            <a:extLst>
              <a:ext uri="{FF2B5EF4-FFF2-40B4-BE49-F238E27FC236}">
                <a16:creationId xmlns:a16="http://schemas.microsoft.com/office/drawing/2014/main" id="{C510829D-2CE4-57EF-A337-3A44909F2F7D}"/>
              </a:ext>
            </a:extLst>
          </p:cNvPr>
          <p:cNvPicPr>
            <a:picLocks noChangeAspect="1"/>
          </p:cNvPicPr>
          <p:nvPr/>
        </p:nvPicPr>
        <p:blipFill>
          <a:blip r:embed="rId6">
            <a:lum bright="-10000" contrast="30000"/>
          </a:blip>
          <a:stretch>
            <a:fillRect/>
          </a:stretch>
        </p:blipFill>
        <p:spPr>
          <a:xfrm>
            <a:off x="7034367" y="4592424"/>
            <a:ext cx="2798284" cy="672029"/>
          </a:xfrm>
          <a:prstGeom prst="rect">
            <a:avLst/>
          </a:prstGeom>
        </p:spPr>
      </p:pic>
      <mc:AlternateContent xmlns:mc="http://schemas.openxmlformats.org/markup-compatibility/2006" xmlns:a14="http://schemas.microsoft.com/office/drawing/2010/main">
        <mc:Choice Requires="a14">
          <p:sp>
            <p:nvSpPr>
              <p:cNvPr id="15" name="Textfeld 14">
                <a:extLst>
                  <a:ext uri="{FF2B5EF4-FFF2-40B4-BE49-F238E27FC236}">
                    <a16:creationId xmlns:a16="http://schemas.microsoft.com/office/drawing/2014/main" id="{E1B3A44D-1983-2F9C-FFDC-0D8A5B3591BE}"/>
                  </a:ext>
                </a:extLst>
              </p:cNvPr>
              <p:cNvSpPr txBox="1"/>
              <p:nvPr/>
            </p:nvSpPr>
            <p:spPr>
              <a:xfrm>
                <a:off x="6924198" y="5844341"/>
                <a:ext cx="2466344" cy="424796"/>
              </a:xfrm>
              <a:prstGeom prst="rect">
                <a:avLst/>
              </a:prstGeom>
              <a:solidFill>
                <a:srgbClr val="FFFF00"/>
              </a:solidFill>
            </p:spPr>
            <p:txBody>
              <a:bodyPr wrap="square">
                <a:spAutoFit/>
              </a:bodyPr>
              <a:lstStyle/>
              <a:p>
                <a:pPr lvl="1"/>
                <a14:m>
                  <m:oMathPara xmlns:m="http://schemas.openxmlformats.org/officeDocument/2006/math">
                    <m:oMathParaPr>
                      <m:jc m:val="centerGroup"/>
                    </m:oMathParaPr>
                    <m:oMath xmlns:m="http://schemas.openxmlformats.org/officeDocument/2006/math">
                      <m:acc>
                        <m:accPr>
                          <m:chr m:val="̅"/>
                          <m:ctrlPr>
                            <a:rPr lang="en-US" b="1" i="1" dirty="0" smtClean="0">
                              <a:solidFill>
                                <a:srgbClr val="836967"/>
                              </a:solidFill>
                              <a:highlight>
                                <a:srgbClr val="FFFF00"/>
                              </a:highlight>
                              <a:latin typeface="Cambria Math" panose="02040503050406030204" pitchFamily="18" charset="0"/>
                            </a:rPr>
                          </m:ctrlPr>
                        </m:accPr>
                        <m:e>
                          <m:sSubSup>
                            <m:sSubSupPr>
                              <m:ctrlPr>
                                <a:rPr lang="en-US" b="1" i="1" dirty="0">
                                  <a:solidFill>
                                    <a:srgbClr val="836967"/>
                                  </a:solidFill>
                                  <a:highlight>
                                    <a:srgbClr val="FFFF00"/>
                                  </a:highlight>
                                  <a:latin typeface="Cambria Math" panose="02040503050406030204" pitchFamily="18" charset="0"/>
                                </a:rPr>
                              </m:ctrlPr>
                            </m:sSubSupPr>
                            <m:e>
                              <m:r>
                                <a:rPr lang="en-US" b="1" i="1" dirty="0">
                                  <a:highlight>
                                    <a:srgbClr val="FFFF00"/>
                                  </a:highlight>
                                  <a:latin typeface="Cambria Math" panose="02040503050406030204" pitchFamily="18" charset="0"/>
                                </a:rPr>
                                <m:t>𝒊</m:t>
                              </m:r>
                            </m:e>
                            <m:sub>
                              <m:r>
                                <a:rPr lang="en-US" b="1" i="1" dirty="0">
                                  <a:highlight>
                                    <a:srgbClr val="FFFF00"/>
                                  </a:highlight>
                                  <a:latin typeface="Cambria Math" panose="02040503050406030204" pitchFamily="18" charset="0"/>
                                </a:rPr>
                                <m:t>𝑵</m:t>
                              </m:r>
                            </m:sub>
                            <m:sup>
                              <m:r>
                                <a:rPr lang="en-US" b="1" i="1" dirty="0">
                                  <a:highlight>
                                    <a:srgbClr val="FFFF00"/>
                                  </a:highlight>
                                  <a:latin typeface="Cambria Math" panose="02040503050406030204" pitchFamily="18" charset="0"/>
                                </a:rPr>
                                <m:t>𝟐</m:t>
                              </m:r>
                            </m:sup>
                          </m:sSubSup>
                        </m:e>
                      </m:acc>
                      <m:r>
                        <a:rPr lang="en-US" b="1" dirty="0">
                          <a:highlight>
                            <a:srgbClr val="FFFF00"/>
                          </a:highlight>
                          <a:latin typeface="Cambria Math" panose="02040503050406030204" pitchFamily="18" charset="0"/>
                        </a:rPr>
                        <m:t>=</m:t>
                      </m:r>
                      <m:r>
                        <a:rPr lang="en-US" b="1" i="1" dirty="0">
                          <a:highlight>
                            <a:srgbClr val="FFFF00"/>
                          </a:highlight>
                          <a:latin typeface="Cambria Math" panose="02040503050406030204" pitchFamily="18" charset="0"/>
                        </a:rPr>
                        <m:t>𝟐</m:t>
                      </m:r>
                      <m:r>
                        <a:rPr lang="en-US" b="1" dirty="0">
                          <a:highlight>
                            <a:srgbClr val="FFFF00"/>
                          </a:highlight>
                          <a:latin typeface="Cambria Math" panose="02040503050406030204" pitchFamily="18" charset="0"/>
                        </a:rPr>
                        <m:t>⋅ⅇ⋅</m:t>
                      </m:r>
                      <m:acc>
                        <m:accPr>
                          <m:chr m:val="̅"/>
                          <m:ctrlPr>
                            <a:rPr lang="en-US" b="1" i="1" dirty="0">
                              <a:solidFill>
                                <a:srgbClr val="836967"/>
                              </a:solidFill>
                              <a:highlight>
                                <a:srgbClr val="FFFF00"/>
                              </a:highlight>
                              <a:latin typeface="Cambria Math" panose="02040503050406030204" pitchFamily="18" charset="0"/>
                            </a:rPr>
                          </m:ctrlPr>
                        </m:accPr>
                        <m:e>
                          <m:r>
                            <a:rPr lang="en-US" b="1" i="1" dirty="0">
                              <a:highlight>
                                <a:srgbClr val="FFFF00"/>
                              </a:highlight>
                              <a:latin typeface="Cambria Math" panose="02040503050406030204" pitchFamily="18" charset="0"/>
                            </a:rPr>
                            <m:t>𝑰</m:t>
                          </m:r>
                        </m:e>
                      </m:acc>
                      <m:r>
                        <a:rPr lang="en-US" b="1" dirty="0">
                          <a:highlight>
                            <a:srgbClr val="FFFF00"/>
                          </a:highlight>
                          <a:latin typeface="Cambria Math" panose="02040503050406030204" pitchFamily="18" charset="0"/>
                        </a:rPr>
                        <m:t>⋅</m:t>
                      </m:r>
                      <m:r>
                        <a:rPr lang="en-US" b="1" i="1" dirty="0">
                          <a:highlight>
                            <a:srgbClr val="FFFF00"/>
                          </a:highlight>
                          <a:latin typeface="Cambria Math" panose="02040503050406030204" pitchFamily="18" charset="0"/>
                        </a:rPr>
                        <m:t>𝜟</m:t>
                      </m:r>
                      <m:r>
                        <a:rPr lang="en-US" b="1" i="1" dirty="0">
                          <a:highlight>
                            <a:srgbClr val="FFFF00"/>
                          </a:highlight>
                          <a:latin typeface="Cambria Math" panose="02040503050406030204" pitchFamily="18" charset="0"/>
                        </a:rPr>
                        <m:t>𝒗</m:t>
                      </m:r>
                    </m:oMath>
                  </m:oMathPara>
                </a14:m>
                <a:endParaRPr lang="en-US" b="1" dirty="0">
                  <a:highlight>
                    <a:srgbClr val="FFFF00"/>
                  </a:highlight>
                </a:endParaRPr>
              </a:p>
            </p:txBody>
          </p:sp>
        </mc:Choice>
        <mc:Fallback xmlns="">
          <p:sp>
            <p:nvSpPr>
              <p:cNvPr id="15" name="Textfeld 14">
                <a:extLst>
                  <a:ext uri="{FF2B5EF4-FFF2-40B4-BE49-F238E27FC236}">
                    <a16:creationId xmlns:a16="http://schemas.microsoft.com/office/drawing/2014/main" id="{E1B3A44D-1983-2F9C-FFDC-0D8A5B3591BE}"/>
                  </a:ext>
                </a:extLst>
              </p:cNvPr>
              <p:cNvSpPr txBox="1">
                <a:spLocks noRot="1" noChangeAspect="1" noMove="1" noResize="1" noEditPoints="1" noAdjustHandles="1" noChangeArrowheads="1" noChangeShapeType="1" noTextEdit="1"/>
              </p:cNvSpPr>
              <p:nvPr/>
            </p:nvSpPr>
            <p:spPr>
              <a:xfrm>
                <a:off x="6924198" y="5844341"/>
                <a:ext cx="2466344" cy="424796"/>
              </a:xfrm>
              <a:prstGeom prst="rect">
                <a:avLst/>
              </a:prstGeom>
              <a:blipFill>
                <a:blip r:embed="rId7"/>
                <a:stretch>
                  <a:fillRect b="-4348"/>
                </a:stretch>
              </a:blipFill>
            </p:spPr>
            <p:txBody>
              <a:bodyPr/>
              <a:lstStyle/>
              <a:p>
                <a:r>
                  <a:rPr lang="en-US">
                    <a:noFill/>
                  </a:rPr>
                  <a:t> </a:t>
                </a:r>
              </a:p>
            </p:txBody>
          </p:sp>
        </mc:Fallback>
      </mc:AlternateContent>
      <p:pic>
        <p:nvPicPr>
          <p:cNvPr id="4" name="Grafik 3">
            <a:extLst>
              <a:ext uri="{FF2B5EF4-FFF2-40B4-BE49-F238E27FC236}">
                <a16:creationId xmlns:a16="http://schemas.microsoft.com/office/drawing/2014/main" id="{61C2EAE5-FB9D-33CF-37EB-4BC2EE619A7A}"/>
              </a:ext>
            </a:extLst>
          </p:cNvPr>
          <p:cNvPicPr>
            <a:picLocks noChangeAspect="1"/>
          </p:cNvPicPr>
          <p:nvPr/>
        </p:nvPicPr>
        <p:blipFill>
          <a:blip r:embed="rId8">
            <a:lum bright="-10000" contrast="29000"/>
          </a:blip>
          <a:stretch>
            <a:fillRect/>
          </a:stretch>
        </p:blipFill>
        <p:spPr>
          <a:xfrm>
            <a:off x="7012333" y="1817704"/>
            <a:ext cx="2930487" cy="732622"/>
          </a:xfrm>
          <a:prstGeom prst="rect">
            <a:avLst/>
          </a:prstGeom>
        </p:spPr>
      </p:pic>
      <p:pic>
        <p:nvPicPr>
          <p:cNvPr id="9" name="Grafik 8">
            <a:extLst>
              <a:ext uri="{FF2B5EF4-FFF2-40B4-BE49-F238E27FC236}">
                <a16:creationId xmlns:a16="http://schemas.microsoft.com/office/drawing/2014/main" id="{DDBB6B09-BC6B-7008-1A80-44CD5507550D}"/>
              </a:ext>
            </a:extLst>
          </p:cNvPr>
          <p:cNvPicPr>
            <a:picLocks noChangeAspect="1"/>
          </p:cNvPicPr>
          <p:nvPr/>
        </p:nvPicPr>
        <p:blipFill>
          <a:blip r:embed="rId9"/>
          <a:stretch>
            <a:fillRect/>
          </a:stretch>
        </p:blipFill>
        <p:spPr>
          <a:xfrm>
            <a:off x="7318452" y="2729713"/>
            <a:ext cx="1035586" cy="380082"/>
          </a:xfrm>
          <a:prstGeom prst="rect">
            <a:avLst/>
          </a:prstGeom>
        </p:spPr>
      </p:pic>
      <p:pic>
        <p:nvPicPr>
          <p:cNvPr id="3" name="Grafik 2">
            <a:extLst>
              <a:ext uri="{FF2B5EF4-FFF2-40B4-BE49-F238E27FC236}">
                <a16:creationId xmlns:a16="http://schemas.microsoft.com/office/drawing/2014/main" id="{48D91A58-702E-F958-A91A-FD1EEDBF31B6}"/>
              </a:ext>
            </a:extLst>
          </p:cNvPr>
          <p:cNvPicPr>
            <a:picLocks noChangeAspect="1"/>
          </p:cNvPicPr>
          <p:nvPr/>
        </p:nvPicPr>
        <p:blipFill>
          <a:blip r:embed="rId10"/>
          <a:stretch>
            <a:fillRect/>
          </a:stretch>
        </p:blipFill>
        <p:spPr>
          <a:xfrm>
            <a:off x="772997" y="5287463"/>
            <a:ext cx="3799335" cy="1205412"/>
          </a:xfrm>
          <a:prstGeom prst="rect">
            <a:avLst/>
          </a:prstGeom>
        </p:spPr>
      </p:pic>
    </p:spTree>
    <p:extLst>
      <p:ext uri="{BB962C8B-B14F-4D97-AF65-F5344CB8AC3E}">
        <p14:creationId xmlns:p14="http://schemas.microsoft.com/office/powerpoint/2010/main" val="16725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B7BAC-7D38-C707-68AE-9460396EBEFB}"/>
              </a:ext>
            </a:extLst>
          </p:cNvPr>
          <p:cNvSpPr>
            <a:spLocks noGrp="1"/>
          </p:cNvSpPr>
          <p:nvPr>
            <p:ph type="title"/>
          </p:nvPr>
        </p:nvSpPr>
        <p:spPr/>
        <p:txBody>
          <a:bodyPr>
            <a:normAutofit/>
          </a:bodyPr>
          <a:lstStyle/>
          <a:p>
            <a:r>
              <a:rPr lang="en-US" dirty="0"/>
              <a:t>Extended </a:t>
            </a:r>
            <a:r>
              <a:rPr lang="en-US" dirty="0" err="1"/>
              <a:t>Drude</a:t>
            </a:r>
            <a:r>
              <a:rPr lang="en-US" dirty="0"/>
              <a:t> model of Johnson noise </a:t>
            </a:r>
          </a:p>
        </p:txBody>
      </p:sp>
      <mc:AlternateContent xmlns:mc="http://schemas.openxmlformats.org/markup-compatibility/2006" xmlns:a14="http://schemas.microsoft.com/office/drawing/2010/main">
        <mc:Choice Requires="a14">
          <p:sp>
            <p:nvSpPr>
              <p:cNvPr id="4" name="Inhaltsplatzhalter 3">
                <a:extLst>
                  <a:ext uri="{FF2B5EF4-FFF2-40B4-BE49-F238E27FC236}">
                    <a16:creationId xmlns:a16="http://schemas.microsoft.com/office/drawing/2014/main" id="{82801E25-85AC-DF2C-BBE4-6A986FAC44EE}"/>
                  </a:ext>
                </a:extLst>
              </p:cNvPr>
              <p:cNvSpPr>
                <a:spLocks noGrp="1"/>
              </p:cNvSpPr>
              <p:nvPr>
                <p:ph sz="half" idx="1"/>
              </p:nvPr>
            </p:nvSpPr>
            <p:spPr>
              <a:xfrm>
                <a:off x="838200" y="2565568"/>
                <a:ext cx="5181600" cy="3611395"/>
              </a:xfrm>
            </p:spPr>
            <p:txBody>
              <a:bodyPr/>
              <a:lstStyle/>
              <a:p>
                <a:r>
                  <a:rPr lang="en-US" dirty="0"/>
                  <a:t>Drude: Resistor of one free path length</a:t>
                </a:r>
              </a:p>
              <a:p>
                <a:pPr lvl="1"/>
                <a14:m>
                  <m:oMath xmlns:m="http://schemas.openxmlformats.org/officeDocument/2006/math">
                    <m:sSub>
                      <m:sSubPr>
                        <m:ctrlPr>
                          <a:rPr lang="en-US" i="1" dirty="0">
                            <a:latin typeface="Cambria Math" panose="02040503050406030204" pitchFamily="18" charset="0"/>
                          </a:rPr>
                        </m:ctrlPr>
                      </m:sSubPr>
                      <m:e>
                        <m:r>
                          <a:rPr lang="de-CH" b="0" i="1" dirty="0">
                            <a:latin typeface="Cambria Math" panose="02040503050406030204" pitchFamily="18" charset="0"/>
                          </a:rPr>
                          <m:t>𝑅</m:t>
                        </m:r>
                      </m:e>
                      <m:sub>
                        <m:r>
                          <a:rPr lang="en-US" b="0" i="1" dirty="0">
                            <a:latin typeface="Cambria Math" panose="02040503050406030204" pitchFamily="18" charset="0"/>
                            <a:ea typeface="Cambria Math" panose="02040503050406030204" pitchFamily="18" charset="0"/>
                          </a:rPr>
                          <m:t>𝜆</m:t>
                        </m:r>
                      </m:sub>
                    </m:sSub>
                    <m:r>
                      <a:rPr lang="de-CH" b="0" i="1" dirty="0">
                        <a:latin typeface="Cambria Math" panose="02040503050406030204" pitchFamily="18" charset="0"/>
                      </a:rPr>
                      <m:t>=</m:t>
                    </m:r>
                    <m:r>
                      <a:rPr lang="de-CH" b="0" i="1" dirty="0">
                        <a:latin typeface="Cambria Math" panose="02040503050406030204" pitchFamily="18" charset="0"/>
                        <a:ea typeface="Cambria Math" panose="02040503050406030204" pitchFamily="18" charset="0"/>
                      </a:rPr>
                      <m:t>𝜌</m:t>
                    </m:r>
                    <m:r>
                      <a:rPr lang="de-CH" b="0" i="1" dirty="0">
                        <a:latin typeface="Cambria Math" panose="02040503050406030204" pitchFamily="18" charset="0"/>
                        <a:ea typeface="Cambria Math" panose="02040503050406030204" pitchFamily="18" charset="0"/>
                      </a:rPr>
                      <m:t>∗</m:t>
                    </m:r>
                    <m:f>
                      <m:fPr>
                        <m:ctrlPr>
                          <a:rPr lang="de-CH" i="1" dirty="0">
                            <a:latin typeface="Cambria Math" panose="02040503050406030204" pitchFamily="18" charset="0"/>
                            <a:ea typeface="Cambria Math" panose="02040503050406030204" pitchFamily="18" charset="0"/>
                          </a:rPr>
                        </m:ctrlPr>
                      </m:fPr>
                      <m:num>
                        <m:r>
                          <a:rPr lang="de-CH" b="0" i="1" dirty="0">
                            <a:latin typeface="Cambria Math" panose="02040503050406030204" pitchFamily="18" charset="0"/>
                            <a:ea typeface="Cambria Math" panose="02040503050406030204" pitchFamily="18" charset="0"/>
                          </a:rPr>
                          <m:t>𝜆</m:t>
                        </m:r>
                      </m:num>
                      <m:den>
                        <m:r>
                          <a:rPr lang="el-GR" b="0" i="1" dirty="0">
                            <a:latin typeface="Cambria Math" panose="02040503050406030204" pitchFamily="18" charset="0"/>
                            <a:ea typeface="Cambria Math" panose="02040503050406030204" pitchFamily="18" charset="0"/>
                          </a:rPr>
                          <m:t>𝛢</m:t>
                        </m:r>
                      </m:den>
                    </m:f>
                    <m:r>
                      <a:rPr lang="de-CH" b="0" i="1" dirty="0">
                        <a:latin typeface="Cambria Math" panose="02040503050406030204" pitchFamily="18" charset="0"/>
                      </a:rPr>
                      <m:t>=</m:t>
                    </m:r>
                    <m:f>
                      <m:fPr>
                        <m:ctrlPr>
                          <a:rPr lang="en-US" i="1">
                            <a:latin typeface="Cambria Math" panose="02040503050406030204" pitchFamily="18" charset="0"/>
                          </a:rPr>
                        </m:ctrlPr>
                      </m:fPr>
                      <m:num>
                        <m:r>
                          <a:rPr lang="de-CH" b="0" i="1">
                            <a:latin typeface="Cambria Math" panose="02040503050406030204" pitchFamily="18" charset="0"/>
                          </a:rPr>
                          <m:t>2∗ </m:t>
                        </m:r>
                        <m:r>
                          <a:rPr lang="de-CH" b="0" i="1">
                            <a:latin typeface="Cambria Math" panose="02040503050406030204" pitchFamily="18" charset="0"/>
                          </a:rPr>
                          <m:t>𝑚</m:t>
                        </m:r>
                        <m:r>
                          <a:rPr lang="de-CH" b="0" i="1">
                            <a:latin typeface="Cambria Math" panose="02040503050406030204" pitchFamily="18" charset="0"/>
                          </a:rPr>
                          <m:t>∗</m:t>
                        </m:r>
                        <m:sSub>
                          <m:sSubPr>
                            <m:ctrlPr>
                              <a:rPr lang="de-CH" i="1" smtClean="0">
                                <a:latin typeface="Cambria Math" panose="02040503050406030204" pitchFamily="18" charset="0"/>
                              </a:rPr>
                            </m:ctrlPr>
                          </m:sSubPr>
                          <m:e>
                            <m:d>
                              <m:dPr>
                                <m:begChr m:val="|"/>
                                <m:endChr m:val="|"/>
                                <m:ctrlPr>
                                  <a:rPr lang="de-CH" i="1" smtClean="0">
                                    <a:latin typeface="Cambria Math" panose="02040503050406030204" pitchFamily="18" charset="0"/>
                                  </a:rPr>
                                </m:ctrlPr>
                              </m:dPr>
                              <m:e>
                                <m:sSub>
                                  <m:sSubPr>
                                    <m:ctrlPr>
                                      <a:rPr lang="de-CH" i="1" smtClean="0">
                                        <a:latin typeface="Cambria Math" panose="02040503050406030204" pitchFamily="18" charset="0"/>
                                      </a:rPr>
                                    </m:ctrlPr>
                                  </m:sSubPr>
                                  <m:e>
                                    <m:r>
                                      <a:rPr lang="de-CH" b="0" i="1" smtClean="0">
                                        <a:latin typeface="Cambria Math" panose="02040503050406030204" pitchFamily="18" charset="0"/>
                                      </a:rPr>
                                      <m:t>𝑣</m:t>
                                    </m:r>
                                  </m:e>
                                  <m:sub>
                                    <m:r>
                                      <a:rPr lang="de-CH" b="0" i="1" smtClean="0">
                                        <a:latin typeface="Cambria Math" panose="02040503050406030204" pitchFamily="18" charset="0"/>
                                      </a:rPr>
                                      <m:t>𝑡h</m:t>
                                    </m:r>
                                  </m:sub>
                                </m:sSub>
                              </m:e>
                            </m:d>
                          </m:e>
                          <m:sub>
                            <m:r>
                              <a:rPr lang="de-CH" b="0" i="1" smtClean="0">
                                <a:latin typeface="Cambria Math" panose="02040503050406030204" pitchFamily="18" charset="0"/>
                              </a:rPr>
                              <m:t>𝑥</m:t>
                            </m:r>
                          </m:sub>
                        </m:sSub>
                        <m:r>
                          <a:rPr lang="de-CH" b="0" i="1">
                            <a:latin typeface="Cambria Math" panose="02040503050406030204" pitchFamily="18" charset="0"/>
                          </a:rPr>
                          <m:t>  </m:t>
                        </m:r>
                      </m:num>
                      <m:den>
                        <m:r>
                          <a:rPr lang="de-CH" b="0" i="1">
                            <a:latin typeface="Cambria Math" panose="02040503050406030204" pitchFamily="18" charset="0"/>
                          </a:rPr>
                          <m:t>𝑛</m:t>
                        </m:r>
                        <m:r>
                          <a:rPr lang="de-CH" b="0" i="1">
                            <a:latin typeface="Cambria Math" panose="02040503050406030204" pitchFamily="18" charset="0"/>
                          </a:rPr>
                          <m:t>∗</m:t>
                        </m:r>
                        <m:sSup>
                          <m:sSupPr>
                            <m:ctrlPr>
                              <a:rPr lang="de-CH" i="1">
                                <a:latin typeface="Cambria Math" panose="02040503050406030204" pitchFamily="18" charset="0"/>
                              </a:rPr>
                            </m:ctrlPr>
                          </m:sSupPr>
                          <m:e>
                            <m:r>
                              <a:rPr lang="de-CH" b="0" i="1">
                                <a:latin typeface="Cambria Math" panose="02040503050406030204" pitchFamily="18" charset="0"/>
                              </a:rPr>
                              <m:t>𝑒</m:t>
                            </m:r>
                          </m:e>
                          <m:sup>
                            <m:r>
                              <a:rPr lang="de-CH" b="0" i="1">
                                <a:latin typeface="Cambria Math" panose="02040503050406030204" pitchFamily="18" charset="0"/>
                              </a:rPr>
                              <m:t>2</m:t>
                            </m:r>
                          </m:sup>
                        </m:sSup>
                        <m:r>
                          <a:rPr lang="de-CH" b="0" i="1">
                            <a:latin typeface="Cambria Math" panose="02040503050406030204" pitchFamily="18" charset="0"/>
                          </a:rPr>
                          <m:t> ∗</m:t>
                        </m:r>
                        <m:r>
                          <a:rPr lang="de-CH" b="0" i="1">
                            <a:latin typeface="Cambria Math" panose="02040503050406030204" pitchFamily="18" charset="0"/>
                            <a:ea typeface="Cambria Math" panose="02040503050406030204" pitchFamily="18" charset="0"/>
                          </a:rPr>
                          <m:t>𝜆</m:t>
                        </m:r>
                      </m:den>
                    </m:f>
                  </m:oMath>
                </a14:m>
                <a:r>
                  <a:rPr lang="de-CH" dirty="0">
                    <a:ea typeface="Cambria Math" panose="02040503050406030204" pitchFamily="18" charset="0"/>
                  </a:rPr>
                  <a:t> </a:t>
                </a:r>
                <a14:m>
                  <m:oMath xmlns:m="http://schemas.openxmlformats.org/officeDocument/2006/math">
                    <m:r>
                      <a:rPr lang="de-CH" b="0" i="1" dirty="0">
                        <a:latin typeface="Cambria Math" panose="02040503050406030204" pitchFamily="18" charset="0"/>
                        <a:ea typeface="Cambria Math" panose="02040503050406030204" pitchFamily="18" charset="0"/>
                      </a:rPr>
                      <m:t>∗</m:t>
                    </m:r>
                    <m:f>
                      <m:fPr>
                        <m:ctrlPr>
                          <a:rPr lang="de-CH" i="1" dirty="0">
                            <a:latin typeface="Cambria Math" panose="02040503050406030204" pitchFamily="18" charset="0"/>
                            <a:ea typeface="Cambria Math" panose="02040503050406030204" pitchFamily="18" charset="0"/>
                          </a:rPr>
                        </m:ctrlPr>
                      </m:fPr>
                      <m:num>
                        <m:r>
                          <a:rPr lang="de-CH" b="0" i="1" dirty="0">
                            <a:latin typeface="Cambria Math" panose="02040503050406030204" pitchFamily="18" charset="0"/>
                            <a:ea typeface="Cambria Math" panose="02040503050406030204" pitchFamily="18" charset="0"/>
                          </a:rPr>
                          <m:t>𝜆</m:t>
                        </m:r>
                      </m:num>
                      <m:den>
                        <m:r>
                          <a:rPr lang="el-GR" b="0" i="1" dirty="0">
                            <a:latin typeface="Cambria Math" panose="02040503050406030204" pitchFamily="18" charset="0"/>
                            <a:ea typeface="Cambria Math" panose="02040503050406030204" pitchFamily="18" charset="0"/>
                          </a:rPr>
                          <m:t>𝛢</m:t>
                        </m:r>
                      </m:den>
                    </m:f>
                  </m:oMath>
                </a14:m>
                <a:r>
                  <a:rPr lang="en-US" dirty="0"/>
                  <a:t>= </a:t>
                </a:r>
                <a14:m>
                  <m:oMath xmlns:m="http://schemas.openxmlformats.org/officeDocument/2006/math">
                    <m:f>
                      <m:fPr>
                        <m:ctrlPr>
                          <a:rPr lang="en-US" i="1">
                            <a:latin typeface="Cambria Math" panose="02040503050406030204" pitchFamily="18" charset="0"/>
                          </a:rPr>
                        </m:ctrlPr>
                      </m:fPr>
                      <m:num>
                        <m:r>
                          <a:rPr lang="de-CH" b="0" i="1">
                            <a:latin typeface="Cambria Math" panose="02040503050406030204" pitchFamily="18" charset="0"/>
                          </a:rPr>
                          <m:t>2∗ </m:t>
                        </m:r>
                        <m:r>
                          <a:rPr lang="de-CH" b="0" i="1">
                            <a:latin typeface="Cambria Math" panose="02040503050406030204" pitchFamily="18" charset="0"/>
                          </a:rPr>
                          <m:t>𝑚</m:t>
                        </m:r>
                        <m:r>
                          <a:rPr lang="de-CH" b="0" i="1">
                            <a:latin typeface="Cambria Math" panose="02040503050406030204" pitchFamily="18" charset="0"/>
                          </a:rPr>
                          <m:t>∗</m:t>
                        </m:r>
                        <m:sSub>
                          <m:sSubPr>
                            <m:ctrlPr>
                              <a:rPr lang="de-CH" i="1">
                                <a:latin typeface="Cambria Math" panose="02040503050406030204" pitchFamily="18" charset="0"/>
                              </a:rPr>
                            </m:ctrlPr>
                          </m:sSubPr>
                          <m:e>
                            <m:d>
                              <m:dPr>
                                <m:begChr m:val="|"/>
                                <m:endChr m:val="|"/>
                                <m:ctrlPr>
                                  <a:rPr lang="de-CH" i="1">
                                    <a:latin typeface="Cambria Math" panose="02040503050406030204" pitchFamily="18" charset="0"/>
                                  </a:rPr>
                                </m:ctrlPr>
                              </m:dPr>
                              <m:e>
                                <m:sSub>
                                  <m:sSubPr>
                                    <m:ctrlPr>
                                      <a:rPr lang="de-CH" i="1">
                                        <a:latin typeface="Cambria Math" panose="02040503050406030204" pitchFamily="18" charset="0"/>
                                      </a:rPr>
                                    </m:ctrlPr>
                                  </m:sSubPr>
                                  <m:e>
                                    <m:r>
                                      <a:rPr lang="de-CH" b="0" i="1">
                                        <a:latin typeface="Cambria Math" panose="02040503050406030204" pitchFamily="18" charset="0"/>
                                      </a:rPr>
                                      <m:t>𝑣</m:t>
                                    </m:r>
                                  </m:e>
                                  <m:sub>
                                    <m:r>
                                      <a:rPr lang="de-CH" b="0" i="1">
                                        <a:latin typeface="Cambria Math" panose="02040503050406030204" pitchFamily="18" charset="0"/>
                                      </a:rPr>
                                      <m:t>𝑡h</m:t>
                                    </m:r>
                                  </m:sub>
                                </m:sSub>
                              </m:e>
                            </m:d>
                          </m:e>
                          <m:sub>
                            <m:r>
                              <a:rPr lang="de-CH" b="0" i="1">
                                <a:latin typeface="Cambria Math" panose="02040503050406030204" pitchFamily="18" charset="0"/>
                              </a:rPr>
                              <m:t>𝑥</m:t>
                            </m:r>
                          </m:sub>
                        </m:sSub>
                        <m:r>
                          <a:rPr lang="de-CH" b="0" i="1">
                            <a:latin typeface="Cambria Math" panose="02040503050406030204" pitchFamily="18" charset="0"/>
                          </a:rPr>
                          <m:t>  </m:t>
                        </m:r>
                      </m:num>
                      <m:den>
                        <m:r>
                          <a:rPr lang="de-CH" b="0" i="1">
                            <a:latin typeface="Cambria Math" panose="02040503050406030204" pitchFamily="18" charset="0"/>
                          </a:rPr>
                          <m:t>𝑛</m:t>
                        </m:r>
                        <m:r>
                          <a:rPr lang="de-CH" b="0" i="1">
                            <a:latin typeface="Cambria Math" panose="02040503050406030204" pitchFamily="18" charset="0"/>
                          </a:rPr>
                          <m:t>∗</m:t>
                        </m:r>
                        <m:sSup>
                          <m:sSupPr>
                            <m:ctrlPr>
                              <a:rPr lang="de-CH" i="1">
                                <a:latin typeface="Cambria Math" panose="02040503050406030204" pitchFamily="18" charset="0"/>
                              </a:rPr>
                            </m:ctrlPr>
                          </m:sSupPr>
                          <m:e>
                            <m:r>
                              <a:rPr lang="de-CH" b="0" i="1">
                                <a:latin typeface="Cambria Math" panose="02040503050406030204" pitchFamily="18" charset="0"/>
                              </a:rPr>
                              <m:t>𝑒</m:t>
                            </m:r>
                          </m:e>
                          <m:sup>
                            <m:r>
                              <a:rPr lang="de-CH" b="0" i="1">
                                <a:latin typeface="Cambria Math" panose="02040503050406030204" pitchFamily="18" charset="0"/>
                              </a:rPr>
                              <m:t>2</m:t>
                            </m:r>
                          </m:sup>
                        </m:sSup>
                        <m:r>
                          <a:rPr lang="de-CH" b="0" i="1">
                            <a:latin typeface="Cambria Math" panose="02040503050406030204" pitchFamily="18" charset="0"/>
                          </a:rPr>
                          <m:t> ∗</m:t>
                        </m:r>
                        <m:r>
                          <a:rPr lang="de-CH" b="0" i="1" smtClean="0">
                            <a:latin typeface="Cambria Math" panose="02040503050406030204" pitchFamily="18" charset="0"/>
                          </a:rPr>
                          <m:t>𝐴</m:t>
                        </m:r>
                      </m:den>
                    </m:f>
                  </m:oMath>
                </a14:m>
                <a:endParaRPr lang="en-US" dirty="0"/>
              </a:p>
              <a:p>
                <a:r>
                  <a:rPr lang="en-US" dirty="0"/>
                  <a:t>Electrons have thermal speed </a:t>
                </a:r>
                <a14:m>
                  <m:oMath xmlns:m="http://schemas.openxmlformats.org/officeDocument/2006/math">
                    <m:sSub>
                      <m:sSubPr>
                        <m:ctrlPr>
                          <a:rPr lang="en-US" i="1">
                            <a:latin typeface="Cambria Math" panose="02040503050406030204" pitchFamily="18" charset="0"/>
                          </a:rPr>
                        </m:ctrlPr>
                      </m:sSubPr>
                      <m:e>
                        <m:r>
                          <a:rPr lang="de-CH" i="1">
                            <a:latin typeface="Cambria Math" panose="02040503050406030204" pitchFamily="18" charset="0"/>
                          </a:rPr>
                          <m:t>𝑣</m:t>
                        </m:r>
                      </m:e>
                      <m:sub>
                        <m:r>
                          <a:rPr lang="de-CH" i="1">
                            <a:latin typeface="Cambria Math" panose="02040503050406030204" pitchFamily="18" charset="0"/>
                          </a:rPr>
                          <m:t>𝑡h</m:t>
                        </m:r>
                      </m:sub>
                    </m:sSub>
                  </m:oMath>
                </a14:m>
                <a:r>
                  <a:rPr lang="en-US" dirty="0"/>
                  <a:t>in +x</a:t>
                </a:r>
              </a:p>
              <a:p>
                <a:pPr lvl="1"/>
                <a14:m>
                  <m:oMath xmlns:m="http://schemas.openxmlformats.org/officeDocument/2006/math">
                    <m:sSubSup>
                      <m:sSubSupPr>
                        <m:ctrlPr>
                          <a:rPr lang="de-CH" i="1" smtClean="0">
                            <a:latin typeface="Cambria Math" panose="02040503050406030204" pitchFamily="18" charset="0"/>
                          </a:rPr>
                        </m:ctrlPr>
                      </m:sSubSupPr>
                      <m:e>
                        <m:d>
                          <m:dPr>
                            <m:begChr m:val="|"/>
                            <m:endChr m:val="|"/>
                            <m:ctrlPr>
                              <a:rPr lang="de-CH" i="1" smtClean="0">
                                <a:latin typeface="Cambria Math" panose="02040503050406030204" pitchFamily="18" charset="0"/>
                              </a:rPr>
                            </m:ctrlPr>
                          </m:dPr>
                          <m:e>
                            <m:sSub>
                              <m:sSubPr>
                                <m:ctrlPr>
                                  <a:rPr lang="de-CH" i="1" smtClean="0">
                                    <a:latin typeface="Cambria Math" panose="02040503050406030204" pitchFamily="18" charset="0"/>
                                  </a:rPr>
                                </m:ctrlPr>
                              </m:sSubPr>
                              <m:e>
                                <m:r>
                                  <a:rPr lang="de-CH" b="0" i="1" smtClean="0">
                                    <a:latin typeface="Cambria Math" panose="02040503050406030204" pitchFamily="18" charset="0"/>
                                  </a:rPr>
                                  <m:t>𝑣</m:t>
                                </m:r>
                              </m:e>
                              <m:sub>
                                <m:r>
                                  <a:rPr lang="de-CH" b="0" i="1" smtClean="0">
                                    <a:latin typeface="Cambria Math" panose="02040503050406030204" pitchFamily="18" charset="0"/>
                                  </a:rPr>
                                  <m:t>𝑡h</m:t>
                                </m:r>
                              </m:sub>
                            </m:sSub>
                          </m:e>
                        </m:d>
                      </m:e>
                      <m:sub>
                        <m:r>
                          <a:rPr lang="de-CH" b="0" i="1" smtClean="0">
                            <a:latin typeface="Cambria Math" panose="02040503050406030204" pitchFamily="18" charset="0"/>
                          </a:rPr>
                          <m:t>𝑥</m:t>
                        </m:r>
                      </m:sub>
                      <m:sup>
                        <m:r>
                          <a:rPr lang="de-CH" b="0" i="1" smtClean="0">
                            <a:latin typeface="Cambria Math" panose="02040503050406030204" pitchFamily="18" charset="0"/>
                          </a:rPr>
                          <m:t>2</m:t>
                        </m:r>
                      </m:sup>
                    </m:sSubSup>
                    <m:r>
                      <a:rPr lang="de-CH" i="1">
                        <a:latin typeface="Cambria Math" panose="02040503050406030204" pitchFamily="18" charset="0"/>
                      </a:rPr>
                      <m:t>=</m:t>
                    </m:r>
                    <m:f>
                      <m:fPr>
                        <m:ctrlPr>
                          <a:rPr lang="de-CH" i="1">
                            <a:latin typeface="Cambria Math" panose="02040503050406030204" pitchFamily="18" charset="0"/>
                          </a:rPr>
                        </m:ctrlPr>
                      </m:fPr>
                      <m:num>
                        <m:r>
                          <a:rPr lang="de-CH" i="1">
                            <a:latin typeface="Cambria Math" panose="02040503050406030204" pitchFamily="18" charset="0"/>
                          </a:rPr>
                          <m:t>𝑘𝑇</m:t>
                        </m:r>
                      </m:num>
                      <m:den>
                        <m:r>
                          <a:rPr lang="de-CH" i="1">
                            <a:latin typeface="Cambria Math" panose="02040503050406030204" pitchFamily="18" charset="0"/>
                          </a:rPr>
                          <m:t>2∗</m:t>
                        </m:r>
                        <m:r>
                          <a:rPr lang="de-CH" i="1">
                            <a:latin typeface="Cambria Math" panose="02040503050406030204" pitchFamily="18" charset="0"/>
                          </a:rPr>
                          <m:t>𝑚</m:t>
                        </m:r>
                      </m:den>
                    </m:f>
                  </m:oMath>
                </a14:m>
                <a:r>
                  <a:rPr lang="en-US" dirty="0"/>
                  <a:t>  (</a:t>
                </a:r>
                <a14:m>
                  <m:oMath xmlns:m="http://schemas.openxmlformats.org/officeDocument/2006/math">
                    <m:f>
                      <m:fPr>
                        <m:ctrlPr>
                          <a:rPr lang="de-CH" i="1">
                            <a:latin typeface="Cambria Math" panose="02040503050406030204" pitchFamily="18" charset="0"/>
                          </a:rPr>
                        </m:ctrlPr>
                      </m:fPr>
                      <m:num>
                        <m:r>
                          <a:rPr lang="de-CH" b="0" i="1" smtClean="0">
                            <a:latin typeface="Cambria Math" panose="02040503050406030204" pitchFamily="18" charset="0"/>
                          </a:rPr>
                          <m:t>1</m:t>
                        </m:r>
                      </m:num>
                      <m:den>
                        <m:r>
                          <a:rPr lang="de-CH" b="0" i="1" smtClean="0">
                            <a:latin typeface="Cambria Math" panose="02040503050406030204" pitchFamily="18" charset="0"/>
                          </a:rPr>
                          <m:t>6</m:t>
                        </m:r>
                      </m:den>
                    </m:f>
                  </m:oMath>
                </a14:m>
                <a:r>
                  <a:rPr lang="en-US" dirty="0"/>
                  <a:t> from 3-dim:  </a:t>
                </a:r>
                <a14:m>
                  <m:oMath xmlns:m="http://schemas.openxmlformats.org/officeDocument/2006/math">
                    <m:f>
                      <m:fPr>
                        <m:ctrlPr>
                          <a:rPr lang="en-US" i="1">
                            <a:latin typeface="Cambria Math" panose="02040503050406030204" pitchFamily="18" charset="0"/>
                          </a:rPr>
                        </m:ctrlPr>
                      </m:fPr>
                      <m:num>
                        <m:r>
                          <a:rPr lang="de-CH" i="1">
                            <a:latin typeface="Cambria Math" panose="02040503050406030204" pitchFamily="18" charset="0"/>
                          </a:rPr>
                          <m:t>3</m:t>
                        </m:r>
                        <m:r>
                          <a:rPr lang="de-CH" i="1">
                            <a:latin typeface="Cambria Math" panose="02040503050406030204" pitchFamily="18" charset="0"/>
                          </a:rPr>
                          <m:t>𝑘𝑇</m:t>
                        </m:r>
                      </m:num>
                      <m:den>
                        <m:r>
                          <a:rPr lang="de-CH" i="1">
                            <a:latin typeface="Cambria Math" panose="02040503050406030204" pitchFamily="18" charset="0"/>
                          </a:rPr>
                          <m:t> </m:t>
                        </m:r>
                        <m:r>
                          <a:rPr lang="de-CH" i="1">
                            <a:latin typeface="Cambria Math" panose="02040503050406030204" pitchFamily="18" charset="0"/>
                          </a:rPr>
                          <m:t>𝑚</m:t>
                        </m:r>
                      </m:den>
                    </m:f>
                  </m:oMath>
                </a14:m>
                <a:r>
                  <a:rPr lang="en-US" dirty="0"/>
                  <a:t>)</a:t>
                </a:r>
              </a:p>
              <a:p>
                <a:pPr lvl="1"/>
                <a:r>
                  <a:rPr lang="en-US" sz="1800" dirty="0"/>
                  <a:t>Thus</a:t>
                </a:r>
              </a:p>
              <a:p>
                <a:pPr lvl="2"/>
                <a14:m>
                  <m:oMath xmlns:m="http://schemas.openxmlformats.org/officeDocument/2006/math">
                    <m:sSub>
                      <m:sSubPr>
                        <m:ctrlPr>
                          <a:rPr lang="en-US" sz="1800" i="1" dirty="0" smtClean="0">
                            <a:latin typeface="Cambria Math" panose="02040503050406030204" pitchFamily="18" charset="0"/>
                          </a:rPr>
                        </m:ctrlPr>
                      </m:sSubPr>
                      <m:e>
                        <m:r>
                          <a:rPr lang="de-CH" sz="1800" b="0" i="1" dirty="0">
                            <a:latin typeface="Cambria Math" panose="02040503050406030204" pitchFamily="18" charset="0"/>
                          </a:rPr>
                          <m:t>𝑅</m:t>
                        </m:r>
                      </m:e>
                      <m:sub>
                        <m:r>
                          <a:rPr lang="en-US" sz="1800" b="0" i="1" dirty="0">
                            <a:latin typeface="Cambria Math" panose="02040503050406030204" pitchFamily="18" charset="0"/>
                            <a:ea typeface="Cambria Math" panose="02040503050406030204" pitchFamily="18" charset="0"/>
                          </a:rPr>
                          <m:t>𝜆</m:t>
                        </m:r>
                      </m:sub>
                    </m:sSub>
                    <m:r>
                      <a:rPr lang="de-CH" sz="1800" b="0" i="1" dirty="0">
                        <a:latin typeface="Cambria Math" panose="02040503050406030204" pitchFamily="18" charset="0"/>
                      </a:rPr>
                      <m:t>=</m:t>
                    </m:r>
                    <m:f>
                      <m:fPr>
                        <m:ctrlPr>
                          <a:rPr lang="en-US" sz="1800" i="1">
                            <a:latin typeface="Cambria Math" panose="02040503050406030204" pitchFamily="18" charset="0"/>
                          </a:rPr>
                        </m:ctrlPr>
                      </m:fPr>
                      <m:num>
                        <m:r>
                          <a:rPr lang="de-CH" sz="1800" b="0" i="1">
                            <a:latin typeface="Cambria Math" panose="02040503050406030204" pitchFamily="18" charset="0"/>
                          </a:rPr>
                          <m:t>2∗ </m:t>
                        </m:r>
                        <m:r>
                          <a:rPr lang="de-CH" sz="1800" b="0" i="1">
                            <a:latin typeface="Cambria Math" panose="02040503050406030204" pitchFamily="18" charset="0"/>
                          </a:rPr>
                          <m:t>𝑚</m:t>
                        </m:r>
                        <m:r>
                          <a:rPr lang="de-CH" sz="1800" b="0" i="1">
                            <a:latin typeface="Cambria Math" panose="02040503050406030204" pitchFamily="18" charset="0"/>
                          </a:rPr>
                          <m:t>∗</m:t>
                        </m:r>
                        <m:sSubSup>
                          <m:sSubSupPr>
                            <m:ctrlPr>
                              <a:rPr lang="de-CH" sz="1800" i="1" smtClean="0">
                                <a:latin typeface="Cambria Math" panose="02040503050406030204" pitchFamily="18" charset="0"/>
                              </a:rPr>
                            </m:ctrlPr>
                          </m:sSubSupPr>
                          <m:e>
                            <m:d>
                              <m:dPr>
                                <m:begChr m:val="|"/>
                                <m:endChr m:val="|"/>
                                <m:ctrlPr>
                                  <a:rPr lang="de-CH" sz="1800" i="1" smtClean="0">
                                    <a:latin typeface="Cambria Math" panose="02040503050406030204" pitchFamily="18" charset="0"/>
                                  </a:rPr>
                                </m:ctrlPr>
                              </m:dPr>
                              <m:e>
                                <m:sSub>
                                  <m:sSubPr>
                                    <m:ctrlPr>
                                      <a:rPr lang="de-CH" sz="1800" i="1" smtClean="0">
                                        <a:latin typeface="Cambria Math" panose="02040503050406030204" pitchFamily="18" charset="0"/>
                                      </a:rPr>
                                    </m:ctrlPr>
                                  </m:sSubPr>
                                  <m:e>
                                    <m:r>
                                      <a:rPr lang="de-CH" sz="1800" b="0" i="1" smtClean="0">
                                        <a:latin typeface="Cambria Math" panose="02040503050406030204" pitchFamily="18" charset="0"/>
                                      </a:rPr>
                                      <m:t>𝑣</m:t>
                                    </m:r>
                                  </m:e>
                                  <m:sub>
                                    <m:r>
                                      <a:rPr lang="de-CH" sz="1800" b="0" i="1" smtClean="0">
                                        <a:latin typeface="Cambria Math" panose="02040503050406030204" pitchFamily="18" charset="0"/>
                                      </a:rPr>
                                      <m:t>𝑡h</m:t>
                                    </m:r>
                                  </m:sub>
                                </m:sSub>
                              </m:e>
                            </m:d>
                          </m:e>
                          <m:sub>
                            <m:r>
                              <a:rPr lang="de-CH" sz="1800" b="0" i="1" smtClean="0">
                                <a:latin typeface="Cambria Math" panose="02040503050406030204" pitchFamily="18" charset="0"/>
                              </a:rPr>
                              <m:t>𝑥</m:t>
                            </m:r>
                          </m:sub>
                          <m:sup>
                            <m:r>
                              <a:rPr lang="de-CH" sz="1800" b="0" i="1" smtClean="0">
                                <a:latin typeface="Cambria Math" panose="02040503050406030204" pitchFamily="18" charset="0"/>
                              </a:rPr>
                              <m:t>2</m:t>
                            </m:r>
                          </m:sup>
                        </m:sSubSup>
                      </m:num>
                      <m:den>
                        <m:r>
                          <a:rPr lang="de-CH" sz="1800" b="0" i="1">
                            <a:latin typeface="Cambria Math" panose="02040503050406030204" pitchFamily="18" charset="0"/>
                          </a:rPr>
                          <m:t>𝑛</m:t>
                        </m:r>
                        <m:r>
                          <a:rPr lang="de-CH" sz="1800" b="0" i="1">
                            <a:latin typeface="Cambria Math" panose="02040503050406030204" pitchFamily="18" charset="0"/>
                          </a:rPr>
                          <m:t>∗</m:t>
                        </m:r>
                        <m:sSup>
                          <m:sSupPr>
                            <m:ctrlPr>
                              <a:rPr lang="de-CH" sz="1800" i="1">
                                <a:latin typeface="Cambria Math" panose="02040503050406030204" pitchFamily="18" charset="0"/>
                              </a:rPr>
                            </m:ctrlPr>
                          </m:sSupPr>
                          <m:e>
                            <m:r>
                              <a:rPr lang="de-CH" sz="1800" b="0" i="1">
                                <a:latin typeface="Cambria Math" panose="02040503050406030204" pitchFamily="18" charset="0"/>
                              </a:rPr>
                              <m:t>𝑒</m:t>
                            </m:r>
                          </m:e>
                          <m:sup>
                            <m:r>
                              <a:rPr lang="de-CH" sz="1800" b="0" i="1">
                                <a:latin typeface="Cambria Math" panose="02040503050406030204" pitchFamily="18" charset="0"/>
                              </a:rPr>
                              <m:t>2</m:t>
                            </m:r>
                          </m:sup>
                        </m:sSup>
                        <m:r>
                          <a:rPr lang="de-CH" sz="1800" b="0" i="1">
                            <a:latin typeface="Cambria Math" panose="02040503050406030204" pitchFamily="18" charset="0"/>
                          </a:rPr>
                          <m:t> </m:t>
                        </m:r>
                        <m:r>
                          <a:rPr lang="de-CH" sz="1800" b="0" i="1" smtClean="0">
                            <a:latin typeface="Cambria Math" panose="02040503050406030204" pitchFamily="18" charset="0"/>
                          </a:rPr>
                          <m:t>∗</m:t>
                        </m:r>
                        <m:r>
                          <a:rPr lang="de-CH" sz="1800" b="0" i="1" smtClean="0">
                            <a:latin typeface="Cambria Math" panose="02040503050406030204" pitchFamily="18" charset="0"/>
                          </a:rPr>
                          <m:t>𝐴</m:t>
                        </m:r>
                        <m:r>
                          <a:rPr lang="de-CH" sz="1800" b="0" i="1" smtClean="0">
                            <a:latin typeface="Cambria Math" panose="02040503050406030204" pitchFamily="18" charset="0"/>
                          </a:rPr>
                          <m:t> ∗</m:t>
                        </m:r>
                        <m:sSub>
                          <m:sSubPr>
                            <m:ctrlPr>
                              <a:rPr lang="de-CH" sz="1800" i="1">
                                <a:latin typeface="Cambria Math" panose="02040503050406030204" pitchFamily="18" charset="0"/>
                              </a:rPr>
                            </m:ctrlPr>
                          </m:sSubPr>
                          <m:e>
                            <m:d>
                              <m:dPr>
                                <m:begChr m:val="|"/>
                                <m:endChr m:val="|"/>
                                <m:ctrlPr>
                                  <a:rPr lang="de-CH" sz="1800" i="1">
                                    <a:latin typeface="Cambria Math" panose="02040503050406030204" pitchFamily="18" charset="0"/>
                                  </a:rPr>
                                </m:ctrlPr>
                              </m:dPr>
                              <m:e>
                                <m:sSub>
                                  <m:sSubPr>
                                    <m:ctrlPr>
                                      <a:rPr lang="de-CH" sz="1800" i="1">
                                        <a:latin typeface="Cambria Math" panose="02040503050406030204" pitchFamily="18" charset="0"/>
                                      </a:rPr>
                                    </m:ctrlPr>
                                  </m:sSubPr>
                                  <m:e>
                                    <m:r>
                                      <a:rPr lang="de-CH" sz="1800" b="0" i="1">
                                        <a:latin typeface="Cambria Math" panose="02040503050406030204" pitchFamily="18" charset="0"/>
                                      </a:rPr>
                                      <m:t>𝑣</m:t>
                                    </m:r>
                                  </m:e>
                                  <m:sub>
                                    <m:r>
                                      <a:rPr lang="de-CH" sz="1800" b="0" i="1">
                                        <a:latin typeface="Cambria Math" panose="02040503050406030204" pitchFamily="18" charset="0"/>
                                      </a:rPr>
                                      <m:t>𝑡h</m:t>
                                    </m:r>
                                  </m:sub>
                                </m:sSub>
                              </m:e>
                            </m:d>
                          </m:e>
                          <m:sub>
                            <m:r>
                              <a:rPr lang="de-CH" sz="1800" b="0" i="1">
                                <a:latin typeface="Cambria Math" panose="02040503050406030204" pitchFamily="18" charset="0"/>
                              </a:rPr>
                              <m:t>𝑥</m:t>
                            </m:r>
                          </m:sub>
                        </m:sSub>
                      </m:den>
                    </m:f>
                  </m:oMath>
                </a14:m>
                <a:r>
                  <a:rPr lang="de-CH" sz="1800" dirty="0">
                    <a:ea typeface="Cambria Math" panose="02040503050406030204" pitchFamily="18" charset="0"/>
                  </a:rPr>
                  <a:t> </a:t>
                </a:r>
                <a:r>
                  <a:rPr lang="en-US" sz="1800" dirty="0"/>
                  <a:t>= </a:t>
                </a:r>
                <a14:m>
                  <m:oMath xmlns:m="http://schemas.openxmlformats.org/officeDocument/2006/math">
                    <m:f>
                      <m:fPr>
                        <m:ctrlPr>
                          <a:rPr lang="en-US" sz="1800" i="1">
                            <a:latin typeface="Cambria Math" panose="02040503050406030204" pitchFamily="18" charset="0"/>
                          </a:rPr>
                        </m:ctrlPr>
                      </m:fPr>
                      <m:num>
                        <m:r>
                          <a:rPr lang="de-CH" sz="1800" b="0" i="1" smtClean="0">
                            <a:latin typeface="Cambria Math" panose="02040503050406030204" pitchFamily="18" charset="0"/>
                          </a:rPr>
                          <m:t>𝑘𝑇</m:t>
                        </m:r>
                      </m:num>
                      <m:den>
                        <m:r>
                          <a:rPr lang="de-CH" sz="1800" b="0" i="1">
                            <a:latin typeface="Cambria Math" panose="02040503050406030204" pitchFamily="18" charset="0"/>
                          </a:rPr>
                          <m:t>𝑛</m:t>
                        </m:r>
                        <m:r>
                          <a:rPr lang="de-CH" sz="1800" b="0" i="1">
                            <a:latin typeface="Cambria Math" panose="02040503050406030204" pitchFamily="18" charset="0"/>
                          </a:rPr>
                          <m:t>∗</m:t>
                        </m:r>
                        <m:sSup>
                          <m:sSupPr>
                            <m:ctrlPr>
                              <a:rPr lang="de-CH" sz="1800" i="1">
                                <a:latin typeface="Cambria Math" panose="02040503050406030204" pitchFamily="18" charset="0"/>
                              </a:rPr>
                            </m:ctrlPr>
                          </m:sSupPr>
                          <m:e>
                            <m:r>
                              <a:rPr lang="de-CH" sz="1800" b="0" i="1">
                                <a:latin typeface="Cambria Math" panose="02040503050406030204" pitchFamily="18" charset="0"/>
                              </a:rPr>
                              <m:t>𝑒</m:t>
                            </m:r>
                          </m:e>
                          <m:sup>
                            <m:r>
                              <a:rPr lang="de-CH" sz="1800" b="0" i="1">
                                <a:latin typeface="Cambria Math" panose="02040503050406030204" pitchFamily="18" charset="0"/>
                              </a:rPr>
                              <m:t>2</m:t>
                            </m:r>
                          </m:sup>
                        </m:sSup>
                        <m:r>
                          <a:rPr lang="de-CH" sz="1800" b="0" i="1">
                            <a:latin typeface="Cambria Math" panose="02040503050406030204" pitchFamily="18" charset="0"/>
                          </a:rPr>
                          <m:t> ∗</m:t>
                        </m:r>
                        <m:r>
                          <a:rPr lang="de-CH" sz="1800" b="0" i="1" smtClean="0">
                            <a:latin typeface="Cambria Math" panose="02040503050406030204" pitchFamily="18" charset="0"/>
                          </a:rPr>
                          <m:t>𝐴</m:t>
                        </m:r>
                        <m:r>
                          <a:rPr lang="de-CH" sz="1800" b="0" i="1">
                            <a:latin typeface="Cambria Math" panose="02040503050406030204" pitchFamily="18" charset="0"/>
                            <a:ea typeface="Cambria Math" panose="02040503050406030204" pitchFamily="18" charset="0"/>
                          </a:rPr>
                          <m:t>∗</m:t>
                        </m:r>
                        <m:sSub>
                          <m:sSubPr>
                            <m:ctrlPr>
                              <a:rPr lang="de-CH" sz="1800" i="1">
                                <a:latin typeface="Cambria Math" panose="02040503050406030204" pitchFamily="18" charset="0"/>
                              </a:rPr>
                            </m:ctrlPr>
                          </m:sSubPr>
                          <m:e>
                            <m:d>
                              <m:dPr>
                                <m:begChr m:val="|"/>
                                <m:endChr m:val="|"/>
                                <m:ctrlPr>
                                  <a:rPr lang="de-CH" sz="1800" i="1">
                                    <a:latin typeface="Cambria Math" panose="02040503050406030204" pitchFamily="18" charset="0"/>
                                  </a:rPr>
                                </m:ctrlPr>
                              </m:dPr>
                              <m:e>
                                <m:sSub>
                                  <m:sSubPr>
                                    <m:ctrlPr>
                                      <a:rPr lang="de-CH" sz="1800" i="1">
                                        <a:latin typeface="Cambria Math" panose="02040503050406030204" pitchFamily="18" charset="0"/>
                                      </a:rPr>
                                    </m:ctrlPr>
                                  </m:sSubPr>
                                  <m:e>
                                    <m:r>
                                      <a:rPr lang="de-CH" sz="1800" b="0" i="1">
                                        <a:latin typeface="Cambria Math" panose="02040503050406030204" pitchFamily="18" charset="0"/>
                                      </a:rPr>
                                      <m:t>𝑣</m:t>
                                    </m:r>
                                  </m:e>
                                  <m:sub>
                                    <m:r>
                                      <a:rPr lang="de-CH" sz="1800" b="0" i="1">
                                        <a:latin typeface="Cambria Math" panose="02040503050406030204" pitchFamily="18" charset="0"/>
                                      </a:rPr>
                                      <m:t>𝑡h</m:t>
                                    </m:r>
                                  </m:sub>
                                </m:sSub>
                              </m:e>
                            </m:d>
                          </m:e>
                          <m:sub>
                            <m:r>
                              <a:rPr lang="de-CH" sz="1800" b="0" i="1">
                                <a:latin typeface="Cambria Math" panose="02040503050406030204" pitchFamily="18" charset="0"/>
                              </a:rPr>
                              <m:t>𝑥</m:t>
                            </m:r>
                          </m:sub>
                        </m:sSub>
                      </m:den>
                    </m:f>
                  </m:oMath>
                </a14:m>
                <a:endParaRPr lang="en-US" sz="1800" dirty="0"/>
              </a:p>
              <a:p>
                <a:pPr lvl="1"/>
                <a:r>
                  <a:rPr lang="en-US" dirty="0"/>
                  <a:t>Or</a:t>
                </a:r>
              </a:p>
              <a:p>
                <a:pPr lvl="2"/>
                <a14:m>
                  <m:oMath xmlns:m="http://schemas.openxmlformats.org/officeDocument/2006/math">
                    <m:r>
                      <a:rPr lang="de-CH" sz="1800" b="1" i="1" smtClean="0">
                        <a:latin typeface="Cambria Math" panose="02040503050406030204" pitchFamily="18" charset="0"/>
                      </a:rPr>
                      <m:t>𝑨</m:t>
                    </m:r>
                    <m:r>
                      <a:rPr lang="de-CH" sz="1800" b="1" i="1" smtClean="0">
                        <a:latin typeface="Cambria Math" panose="02040503050406030204" pitchFamily="18" charset="0"/>
                      </a:rPr>
                      <m:t>∗</m:t>
                    </m:r>
                    <m:r>
                      <a:rPr lang="de-CH" sz="1800" b="1" i="1" smtClean="0">
                        <a:latin typeface="Cambria Math" panose="02040503050406030204" pitchFamily="18" charset="0"/>
                      </a:rPr>
                      <m:t>𝒏</m:t>
                    </m:r>
                    <m:r>
                      <a:rPr lang="de-CH" sz="1800" b="1" i="1" smtClean="0">
                        <a:latin typeface="Cambria Math" panose="02040503050406030204" pitchFamily="18" charset="0"/>
                      </a:rPr>
                      <m:t>∗</m:t>
                    </m:r>
                    <m:sSup>
                      <m:sSupPr>
                        <m:ctrlPr>
                          <a:rPr lang="de-CH" sz="1800" b="1" i="1">
                            <a:latin typeface="Cambria Math" panose="02040503050406030204" pitchFamily="18" charset="0"/>
                          </a:rPr>
                        </m:ctrlPr>
                      </m:sSupPr>
                      <m:e>
                        <m:r>
                          <a:rPr lang="de-CH" sz="1800" b="1" i="1">
                            <a:latin typeface="Cambria Math" panose="02040503050406030204" pitchFamily="18" charset="0"/>
                          </a:rPr>
                          <m:t>𝒆</m:t>
                        </m:r>
                      </m:e>
                      <m:sup>
                        <m:r>
                          <a:rPr lang="de-CH" sz="1800" b="1" i="1">
                            <a:latin typeface="Cambria Math" panose="02040503050406030204" pitchFamily="18" charset="0"/>
                          </a:rPr>
                          <m:t>𝟐</m:t>
                        </m:r>
                      </m:sup>
                    </m:sSup>
                    <m:r>
                      <a:rPr lang="de-CH" sz="1800" b="1" i="1">
                        <a:latin typeface="Cambria Math" panose="02040503050406030204" pitchFamily="18" charset="0"/>
                      </a:rPr>
                      <m:t>∗</m:t>
                    </m:r>
                    <m:sSub>
                      <m:sSubPr>
                        <m:ctrlPr>
                          <a:rPr lang="de-CH" sz="1800" b="1" i="1">
                            <a:latin typeface="Cambria Math" panose="02040503050406030204" pitchFamily="18" charset="0"/>
                          </a:rPr>
                        </m:ctrlPr>
                      </m:sSubPr>
                      <m:e>
                        <m:d>
                          <m:dPr>
                            <m:begChr m:val="|"/>
                            <m:endChr m:val="|"/>
                            <m:ctrlPr>
                              <a:rPr lang="de-CH" sz="1800" b="1" i="1">
                                <a:latin typeface="Cambria Math" panose="02040503050406030204" pitchFamily="18" charset="0"/>
                              </a:rPr>
                            </m:ctrlPr>
                          </m:dPr>
                          <m:e>
                            <m:sSub>
                              <m:sSubPr>
                                <m:ctrlPr>
                                  <a:rPr lang="de-CH" sz="1800" b="1" i="1">
                                    <a:latin typeface="Cambria Math" panose="02040503050406030204" pitchFamily="18" charset="0"/>
                                  </a:rPr>
                                </m:ctrlPr>
                              </m:sSubPr>
                              <m:e>
                                <m:r>
                                  <a:rPr lang="de-CH" sz="1800" b="1" i="1">
                                    <a:latin typeface="Cambria Math" panose="02040503050406030204" pitchFamily="18" charset="0"/>
                                  </a:rPr>
                                  <m:t>𝒗</m:t>
                                </m:r>
                              </m:e>
                              <m:sub>
                                <m:r>
                                  <a:rPr lang="de-CH" sz="1800" b="1" i="1">
                                    <a:latin typeface="Cambria Math" panose="02040503050406030204" pitchFamily="18" charset="0"/>
                                  </a:rPr>
                                  <m:t>𝒕𝒉</m:t>
                                </m:r>
                              </m:sub>
                            </m:sSub>
                          </m:e>
                        </m:d>
                      </m:e>
                      <m:sub>
                        <m:r>
                          <a:rPr lang="de-CH" sz="1800" b="1" i="1">
                            <a:latin typeface="Cambria Math" panose="02040503050406030204" pitchFamily="18" charset="0"/>
                          </a:rPr>
                          <m:t>𝒙</m:t>
                        </m:r>
                        <m:r>
                          <a:rPr lang="de-CH" sz="1800" b="1" i="1" smtClean="0">
                            <a:latin typeface="Cambria Math" panose="02040503050406030204" pitchFamily="18" charset="0"/>
                          </a:rPr>
                          <m:t> </m:t>
                        </m:r>
                      </m:sub>
                    </m:sSub>
                    <m:r>
                      <a:rPr lang="de-CH" sz="1800" b="1" i="0" smtClean="0">
                        <a:latin typeface="Cambria Math" panose="02040503050406030204" pitchFamily="18" charset="0"/>
                      </a:rPr>
                      <m:t>=</m:t>
                    </m:r>
                    <m:f>
                      <m:fPr>
                        <m:ctrlPr>
                          <a:rPr lang="de-CH" sz="1800" b="1" i="1" smtClean="0">
                            <a:latin typeface="Cambria Math" panose="02040503050406030204" pitchFamily="18" charset="0"/>
                          </a:rPr>
                        </m:ctrlPr>
                      </m:fPr>
                      <m:num>
                        <m:r>
                          <a:rPr lang="de-CH" sz="1800" b="1" i="1" smtClean="0">
                            <a:latin typeface="Cambria Math" panose="02040503050406030204" pitchFamily="18" charset="0"/>
                          </a:rPr>
                          <m:t>𝒌𝑻</m:t>
                        </m:r>
                      </m:num>
                      <m:den>
                        <m:sSub>
                          <m:sSubPr>
                            <m:ctrlPr>
                              <a:rPr lang="de-CH" sz="1800" b="1" i="1" smtClean="0">
                                <a:latin typeface="Cambria Math" panose="02040503050406030204" pitchFamily="18" charset="0"/>
                              </a:rPr>
                            </m:ctrlPr>
                          </m:sSubPr>
                          <m:e>
                            <m:r>
                              <a:rPr lang="de-CH" sz="1800" b="1" i="1" smtClean="0">
                                <a:latin typeface="Cambria Math" panose="02040503050406030204" pitchFamily="18" charset="0"/>
                              </a:rPr>
                              <m:t>𝑹</m:t>
                            </m:r>
                          </m:e>
                          <m:sub>
                            <m:r>
                              <a:rPr lang="de-CH" sz="1800" b="1" i="1" smtClean="0">
                                <a:latin typeface="Cambria Math" panose="02040503050406030204" pitchFamily="18" charset="0"/>
                                <a:ea typeface="Cambria Math" panose="02040503050406030204" pitchFamily="18" charset="0"/>
                              </a:rPr>
                              <m:t>𝝀</m:t>
                            </m:r>
                          </m:sub>
                        </m:sSub>
                      </m:den>
                    </m:f>
                  </m:oMath>
                </a14:m>
                <a:endParaRPr lang="en-US" sz="1800" b="1" dirty="0"/>
              </a:p>
              <a:p>
                <a:pPr lvl="2"/>
                <a:endParaRPr lang="en-US" dirty="0"/>
              </a:p>
              <a:p>
                <a:pPr lvl="2"/>
                <a:endParaRPr lang="en-US" b="1" dirty="0"/>
              </a:p>
              <a:p>
                <a:pPr lvl="1"/>
                <a:endParaRPr lang="en-US" sz="1800" dirty="0"/>
              </a:p>
              <a:p>
                <a:pPr lvl="1"/>
                <a:endParaRPr lang="en-US" dirty="0"/>
              </a:p>
              <a:p>
                <a:pPr marL="0" indent="0">
                  <a:buNone/>
                </a:pPr>
                <a:endParaRPr lang="en-US" dirty="0"/>
              </a:p>
              <a:p>
                <a:pPr marL="457200" lvl="1" indent="0">
                  <a:buNone/>
                </a:pPr>
                <a:endParaRPr lang="en-US" dirty="0"/>
              </a:p>
              <a:p>
                <a:pPr lvl="2"/>
                <a:endParaRPr lang="en-US" dirty="0"/>
              </a:p>
            </p:txBody>
          </p:sp>
        </mc:Choice>
        <mc:Fallback xmlns="">
          <p:sp>
            <p:nvSpPr>
              <p:cNvPr id="4" name="Inhaltsplatzhalter 3">
                <a:extLst>
                  <a:ext uri="{FF2B5EF4-FFF2-40B4-BE49-F238E27FC236}">
                    <a16:creationId xmlns:a16="http://schemas.microsoft.com/office/drawing/2014/main" id="{82801E25-85AC-DF2C-BBE4-6A986FAC44EE}"/>
                  </a:ext>
                </a:extLst>
              </p:cNvPr>
              <p:cNvSpPr>
                <a:spLocks noGrp="1" noRot="1" noChangeAspect="1" noMove="1" noResize="1" noEditPoints="1" noAdjustHandles="1" noChangeArrowheads="1" noChangeShapeType="1" noTextEdit="1"/>
              </p:cNvSpPr>
              <p:nvPr>
                <p:ph sz="half" idx="1"/>
              </p:nvPr>
            </p:nvSpPr>
            <p:spPr>
              <a:xfrm>
                <a:off x="838200" y="2565568"/>
                <a:ext cx="5181600" cy="3611395"/>
              </a:xfrm>
              <a:blipFill>
                <a:blip r:embed="rId3"/>
                <a:stretch>
                  <a:fillRect l="-1059" t="-18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Inhaltsplatzhalter 4">
                <a:extLst>
                  <a:ext uri="{FF2B5EF4-FFF2-40B4-BE49-F238E27FC236}">
                    <a16:creationId xmlns:a16="http://schemas.microsoft.com/office/drawing/2014/main" id="{669E7844-FE4A-2F47-2EB5-EF02840802B7}"/>
                  </a:ext>
                </a:extLst>
              </p:cNvPr>
              <p:cNvSpPr>
                <a:spLocks noGrp="1"/>
              </p:cNvSpPr>
              <p:nvPr>
                <p:ph sz="half" idx="2"/>
              </p:nvPr>
            </p:nvSpPr>
            <p:spPr>
              <a:xfrm>
                <a:off x="5637749" y="2565568"/>
                <a:ext cx="6205898" cy="3611395"/>
              </a:xfrm>
              <a:solidFill>
                <a:schemeClr val="bg1"/>
              </a:solidFill>
            </p:spPr>
            <p:txBody>
              <a:bodyPr/>
              <a:lstStyle/>
              <a:p>
                <a:r>
                  <a:rPr lang="en-US" dirty="0"/>
                  <a:t>Thermal current </a:t>
                </a:r>
                <a:r>
                  <a:rPr lang="en-US" b="0" dirty="0"/>
                  <a:t>(going in + and - : net current=0)</a:t>
                </a:r>
                <a:r>
                  <a:rPr lang="en-US" dirty="0"/>
                  <a:t>: </a:t>
                </a:r>
              </a:p>
              <a:p>
                <a:pPr lvl="1"/>
                <a14:m>
                  <m:oMath xmlns:m="http://schemas.openxmlformats.org/officeDocument/2006/math">
                    <m:sSub>
                      <m:sSubPr>
                        <m:ctrlPr>
                          <a:rPr lang="de-CH" i="1" dirty="0" smtClean="0">
                            <a:latin typeface="Cambria Math" panose="02040503050406030204" pitchFamily="18" charset="0"/>
                          </a:rPr>
                        </m:ctrlPr>
                      </m:sSubPr>
                      <m:e>
                        <m:r>
                          <a:rPr lang="de-CH" b="0" i="1" dirty="0" smtClean="0">
                            <a:latin typeface="Cambria Math" panose="02040503050406030204" pitchFamily="18" charset="0"/>
                          </a:rPr>
                          <m:t>𝐼</m:t>
                        </m:r>
                      </m:e>
                      <m:sub>
                        <m:r>
                          <a:rPr lang="de-CH" b="0" i="1" dirty="0" smtClean="0">
                            <a:latin typeface="Cambria Math" panose="02040503050406030204" pitchFamily="18" charset="0"/>
                          </a:rPr>
                          <m:t>𝑡h</m:t>
                        </m:r>
                      </m:sub>
                    </m:sSub>
                    <m:r>
                      <a:rPr lang="de-CH" b="0" i="1" dirty="0">
                        <a:latin typeface="Cambria Math" panose="02040503050406030204" pitchFamily="18" charset="0"/>
                      </a:rPr>
                      <m:t>=</m:t>
                    </m:r>
                    <m:r>
                      <a:rPr lang="de-CH" b="0" i="1" dirty="0">
                        <a:latin typeface="Cambria Math" panose="02040503050406030204" pitchFamily="18" charset="0"/>
                      </a:rPr>
                      <m:t>𝐴</m:t>
                    </m:r>
                    <m:r>
                      <a:rPr lang="de-CH" b="0" i="1" dirty="0" err="1">
                        <a:latin typeface="Cambria Math" panose="02040503050406030204" pitchFamily="18" charset="0"/>
                      </a:rPr>
                      <m:t>∗</m:t>
                    </m:r>
                    <m:r>
                      <a:rPr lang="de-CH" b="0" i="1" dirty="0" err="1">
                        <a:latin typeface="Cambria Math" panose="02040503050406030204" pitchFamily="18" charset="0"/>
                      </a:rPr>
                      <m:t>𝑛</m:t>
                    </m:r>
                    <m:r>
                      <a:rPr lang="de-CH" b="0" i="1" dirty="0" err="1">
                        <a:latin typeface="Cambria Math" panose="02040503050406030204" pitchFamily="18" charset="0"/>
                      </a:rPr>
                      <m:t>∗</m:t>
                    </m:r>
                    <m:r>
                      <a:rPr lang="de-CH" b="0" i="1" dirty="0" err="1">
                        <a:latin typeface="Cambria Math" panose="02040503050406030204" pitchFamily="18" charset="0"/>
                      </a:rPr>
                      <m:t>𝑒</m:t>
                    </m:r>
                    <m:r>
                      <a:rPr lang="de-CH" b="0" i="1" dirty="0" err="1">
                        <a:latin typeface="Cambria Math" panose="02040503050406030204" pitchFamily="18" charset="0"/>
                      </a:rPr>
                      <m:t>∗</m:t>
                    </m:r>
                    <m:sSub>
                      <m:sSubPr>
                        <m:ctrlPr>
                          <a:rPr lang="de-CH" i="1">
                            <a:latin typeface="Cambria Math" panose="02040503050406030204" pitchFamily="18" charset="0"/>
                          </a:rPr>
                        </m:ctrlPr>
                      </m:sSubPr>
                      <m:e>
                        <m:d>
                          <m:dPr>
                            <m:begChr m:val="|"/>
                            <m:endChr m:val="|"/>
                            <m:ctrlPr>
                              <a:rPr lang="de-CH" i="1">
                                <a:latin typeface="Cambria Math" panose="02040503050406030204" pitchFamily="18" charset="0"/>
                              </a:rPr>
                            </m:ctrlPr>
                          </m:dPr>
                          <m:e>
                            <m:sSub>
                              <m:sSubPr>
                                <m:ctrlPr>
                                  <a:rPr lang="de-CH" i="1">
                                    <a:latin typeface="Cambria Math" panose="02040503050406030204" pitchFamily="18" charset="0"/>
                                  </a:rPr>
                                </m:ctrlPr>
                              </m:sSubPr>
                              <m:e>
                                <m:r>
                                  <a:rPr lang="de-CH" b="0" i="1">
                                    <a:latin typeface="Cambria Math" panose="02040503050406030204" pitchFamily="18" charset="0"/>
                                  </a:rPr>
                                  <m:t>𝑣</m:t>
                                </m:r>
                              </m:e>
                              <m:sub>
                                <m:r>
                                  <a:rPr lang="de-CH" b="0" i="1">
                                    <a:latin typeface="Cambria Math" panose="02040503050406030204" pitchFamily="18" charset="0"/>
                                  </a:rPr>
                                  <m:t>𝑡h</m:t>
                                </m:r>
                              </m:sub>
                            </m:sSub>
                          </m:e>
                        </m:d>
                      </m:e>
                      <m:sub>
                        <m:r>
                          <a:rPr lang="de-CH" b="0" i="1">
                            <a:latin typeface="Cambria Math" panose="02040503050406030204" pitchFamily="18" charset="0"/>
                          </a:rPr>
                          <m:t>𝑥</m:t>
                        </m:r>
                      </m:sub>
                    </m:sSub>
                  </m:oMath>
                </a14:m>
                <a:endParaRPr lang="en-US" sz="1600" dirty="0"/>
              </a:p>
              <a:p>
                <a:r>
                  <a:rPr lang="en-US" dirty="0"/>
                  <a:t>Shot noise</a:t>
                </a:r>
              </a:p>
              <a:p>
                <a:pPr lvl="1"/>
                <a14:m>
                  <m:oMath xmlns:m="http://schemas.openxmlformats.org/officeDocument/2006/math">
                    <m:acc>
                      <m:accPr>
                        <m:chr m:val="̅"/>
                        <m:ctrlPr>
                          <a:rPr lang="en-US" i="1" dirty="0">
                            <a:solidFill>
                              <a:srgbClr val="836967"/>
                            </a:solidFill>
                            <a:latin typeface="Cambria Math" panose="02040503050406030204" pitchFamily="18" charset="0"/>
                          </a:rPr>
                        </m:ctrlPr>
                      </m:accPr>
                      <m:e>
                        <m:sSubSup>
                          <m:sSubSupPr>
                            <m:ctrlPr>
                              <a:rPr lang="en-US" i="1" dirty="0">
                                <a:solidFill>
                                  <a:srgbClr val="836967"/>
                                </a:solidFill>
                                <a:latin typeface="Cambria Math" panose="02040503050406030204" pitchFamily="18" charset="0"/>
                              </a:rPr>
                            </m:ctrlPr>
                          </m:sSubSupPr>
                          <m:e>
                            <m:r>
                              <a:rPr lang="en-US" i="1" dirty="0">
                                <a:latin typeface="Cambria Math" panose="02040503050406030204" pitchFamily="18" charset="0"/>
                              </a:rPr>
                              <m:t>𝑖</m:t>
                            </m:r>
                          </m:e>
                          <m:sub>
                            <m:r>
                              <a:rPr lang="en-US" i="1" dirty="0">
                                <a:latin typeface="Cambria Math" panose="02040503050406030204" pitchFamily="18" charset="0"/>
                              </a:rPr>
                              <m:t>𝑁</m:t>
                            </m:r>
                          </m:sub>
                          <m:sup>
                            <m:r>
                              <a:rPr lang="en-US" dirty="0">
                                <a:latin typeface="Cambria Math" panose="02040503050406030204" pitchFamily="18" charset="0"/>
                              </a:rPr>
                              <m:t>2</m:t>
                            </m:r>
                          </m:sup>
                        </m:sSubSup>
                      </m:e>
                    </m:acc>
                    <m:r>
                      <a:rPr lang="en-US" dirty="0">
                        <a:latin typeface="Cambria Math" panose="02040503050406030204" pitchFamily="18" charset="0"/>
                      </a:rPr>
                      <m:t>=2</m:t>
                    </m:r>
                    <m:r>
                      <a:rPr lang="de-CH" b="0" i="0" dirty="0" smtClean="0">
                        <a:latin typeface="Cambria Math" panose="02040503050406030204" pitchFamily="18" charset="0"/>
                      </a:rPr>
                      <m:t>∗</m:t>
                    </m:r>
                    <m:r>
                      <a:rPr lang="en-US" dirty="0">
                        <a:latin typeface="Cambria Math" panose="02040503050406030204" pitchFamily="18" charset="0"/>
                      </a:rPr>
                      <m:t>ⅇ</m:t>
                    </m:r>
                    <m:r>
                      <a:rPr lang="de-CH" b="0" i="0" dirty="0" smtClean="0">
                        <a:latin typeface="Cambria Math" panose="02040503050406030204" pitchFamily="18" charset="0"/>
                      </a:rPr>
                      <m:t>∗</m:t>
                    </m:r>
                    <m:acc>
                      <m:accPr>
                        <m:chr m:val="̅"/>
                        <m:ctrlPr>
                          <a:rPr lang="en-US" i="1" dirty="0">
                            <a:solidFill>
                              <a:srgbClr val="836967"/>
                            </a:solidFill>
                            <a:latin typeface="Cambria Math" panose="02040503050406030204" pitchFamily="18" charset="0"/>
                          </a:rPr>
                        </m:ctrlPr>
                      </m:accPr>
                      <m:e>
                        <m:r>
                          <a:rPr lang="en-US" i="1" dirty="0">
                            <a:latin typeface="Cambria Math" panose="02040503050406030204" pitchFamily="18" charset="0"/>
                          </a:rPr>
                          <m:t>𝐼</m:t>
                        </m:r>
                      </m:e>
                    </m:acc>
                    <m:r>
                      <a:rPr lang="en-US" dirty="0">
                        <a:latin typeface="Cambria Math" panose="02040503050406030204" pitchFamily="18" charset="0"/>
                      </a:rPr>
                      <m:t>⋅</m:t>
                    </m:r>
                    <m:r>
                      <m:rPr>
                        <m:sty m:val="p"/>
                      </m:rPr>
                      <a:rPr lang="en-US" dirty="0">
                        <a:latin typeface="Cambria Math" panose="02040503050406030204" pitchFamily="18" charset="0"/>
                      </a:rPr>
                      <m:t>Δ</m:t>
                    </m:r>
                    <m:r>
                      <a:rPr lang="en-US" i="1" dirty="0">
                        <a:latin typeface="Cambria Math" panose="02040503050406030204" pitchFamily="18" charset="0"/>
                      </a:rPr>
                      <m:t>𝑣</m:t>
                    </m:r>
                  </m:oMath>
                </a14:m>
                <a:endParaRPr lang="en-US" dirty="0"/>
              </a:p>
              <a:p>
                <a:r>
                  <a:rPr lang="en-US" b="1" dirty="0"/>
                  <a:t>Shot noise within free path length λ connected to microscopic thermal currents</a:t>
                </a:r>
              </a:p>
              <a:p>
                <a:pPr lvl="1"/>
                <a14:m>
                  <m:oMath xmlns:m="http://schemas.openxmlformats.org/officeDocument/2006/math">
                    <m:acc>
                      <m:accPr>
                        <m:chr m:val="̅"/>
                        <m:ctrlPr>
                          <a:rPr lang="en-US" b="0" i="1" dirty="0">
                            <a:solidFill>
                              <a:srgbClr val="836967"/>
                            </a:solidFill>
                            <a:latin typeface="Cambria Math" panose="02040503050406030204" pitchFamily="18" charset="0"/>
                          </a:rPr>
                        </m:ctrlPr>
                      </m:accPr>
                      <m:e>
                        <m:sSubSup>
                          <m:sSubSupPr>
                            <m:ctrlPr>
                              <a:rPr lang="en-US" b="1" i="1" dirty="0">
                                <a:solidFill>
                                  <a:srgbClr val="836967"/>
                                </a:solidFill>
                                <a:latin typeface="Cambria Math" panose="02040503050406030204" pitchFamily="18" charset="0"/>
                              </a:rPr>
                            </m:ctrlPr>
                          </m:sSubSupPr>
                          <m:e>
                            <m:r>
                              <a:rPr lang="en-US" b="1" i="1" dirty="0">
                                <a:latin typeface="Cambria Math" panose="02040503050406030204" pitchFamily="18" charset="0"/>
                              </a:rPr>
                              <m:t>𝒊</m:t>
                            </m:r>
                          </m:e>
                          <m:sub>
                            <m:r>
                              <a:rPr lang="en-US" b="1" i="1" dirty="0">
                                <a:latin typeface="Cambria Math" panose="02040503050406030204" pitchFamily="18" charset="0"/>
                              </a:rPr>
                              <m:t>𝑵</m:t>
                            </m:r>
                            <m:r>
                              <a:rPr lang="en-US" b="1" i="1" dirty="0" smtClean="0">
                                <a:latin typeface="Cambria Math" panose="02040503050406030204" pitchFamily="18" charset="0"/>
                                <a:ea typeface="Cambria Math" panose="02040503050406030204" pitchFamily="18" charset="0"/>
                              </a:rPr>
                              <m:t>𝝀</m:t>
                            </m:r>
                          </m:sub>
                          <m:sup>
                            <m:r>
                              <a:rPr lang="en-US" b="1" i="1" dirty="0">
                                <a:latin typeface="Cambria Math" panose="02040503050406030204" pitchFamily="18" charset="0"/>
                              </a:rPr>
                              <m:t>𝟐</m:t>
                            </m:r>
                          </m:sup>
                        </m:sSubSup>
                      </m:e>
                    </m:acc>
                    <m:r>
                      <a:rPr lang="en-US" b="0" dirty="0">
                        <a:latin typeface="Cambria Math" panose="02040503050406030204" pitchFamily="18" charset="0"/>
                      </a:rPr>
                      <m:t>=</m:t>
                    </m:r>
                    <m:r>
                      <a:rPr lang="de-CH" b="0" dirty="0">
                        <a:latin typeface="Cambria Math" panose="02040503050406030204" pitchFamily="18" charset="0"/>
                      </a:rPr>
                      <m:t>2∗</m:t>
                    </m:r>
                    <m:d>
                      <m:dPr>
                        <m:ctrlPr>
                          <a:rPr lang="de-CH" b="0" i="1" dirty="0">
                            <a:latin typeface="Cambria Math" panose="02040503050406030204" pitchFamily="18" charset="0"/>
                          </a:rPr>
                        </m:ctrlPr>
                      </m:dPr>
                      <m:e>
                        <m:r>
                          <a:rPr lang="de-CH" b="0" dirty="0">
                            <a:latin typeface="Cambria Math" panose="02040503050406030204" pitchFamily="18" charset="0"/>
                          </a:rPr>
                          <m:t>2</m:t>
                        </m:r>
                        <m:r>
                          <a:rPr lang="de-CH" b="0" i="0" dirty="0" smtClean="0">
                            <a:latin typeface="Cambria Math" panose="02040503050406030204" pitchFamily="18" charset="0"/>
                          </a:rPr>
                          <m:t>∗</m:t>
                        </m:r>
                        <m:r>
                          <a:rPr lang="en-US" b="0" dirty="0">
                            <a:latin typeface="Cambria Math" panose="02040503050406030204" pitchFamily="18" charset="0"/>
                          </a:rPr>
                          <m:t>ⅇ</m:t>
                        </m:r>
                        <m:r>
                          <a:rPr lang="de-CH" b="0" i="0"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de-CH" b="0" i="1" dirty="0" smtClean="0">
                                <a:latin typeface="Cambria Math" panose="02040503050406030204" pitchFamily="18" charset="0"/>
                              </a:rPr>
                              <m:t>𝐼</m:t>
                            </m:r>
                          </m:e>
                          <m:sub>
                            <m:r>
                              <a:rPr lang="de-CH" b="0" i="1" dirty="0" smtClean="0">
                                <a:latin typeface="Cambria Math" panose="02040503050406030204" pitchFamily="18" charset="0"/>
                              </a:rPr>
                              <m:t>𝑡h</m:t>
                            </m:r>
                          </m:sub>
                        </m:sSub>
                        <m:r>
                          <a:rPr lang="de-CH" b="0" i="0" dirty="0" smtClean="0">
                            <a:latin typeface="Cambria Math" panose="02040503050406030204" pitchFamily="18" charset="0"/>
                          </a:rPr>
                          <m:t>∗</m:t>
                        </m:r>
                        <m:r>
                          <m:rPr>
                            <m:sty m:val="p"/>
                          </m:rPr>
                          <a:rPr lang="en-US" b="0" dirty="0">
                            <a:latin typeface="Cambria Math" panose="02040503050406030204" pitchFamily="18" charset="0"/>
                          </a:rPr>
                          <m:t>Δ</m:t>
                        </m:r>
                        <m:r>
                          <a:rPr lang="en-US" b="0" i="1" dirty="0">
                            <a:latin typeface="Cambria Math" panose="02040503050406030204" pitchFamily="18" charset="0"/>
                          </a:rPr>
                          <m:t>𝑣</m:t>
                        </m:r>
                      </m:e>
                    </m:d>
                  </m:oMath>
                </a14:m>
                <a:endParaRPr lang="de-CH" b="0" i="1" dirty="0"/>
              </a:p>
              <a:p>
                <a:pPr marL="914400" lvl="2" indent="0">
                  <a:buNone/>
                </a:pPr>
                <a14:m>
                  <m:oMath xmlns:m="http://schemas.openxmlformats.org/officeDocument/2006/math">
                    <m:r>
                      <a:rPr lang="de-CH" sz="1800" b="0" dirty="0">
                        <a:latin typeface="Cambria Math" panose="02040503050406030204" pitchFamily="18" charset="0"/>
                      </a:rPr>
                      <m:t>=</m:t>
                    </m:r>
                    <m:r>
                      <a:rPr lang="de-CH" sz="1800" b="0" i="1">
                        <a:latin typeface="Cambria Math" panose="02040503050406030204" pitchFamily="18" charset="0"/>
                      </a:rPr>
                      <m:t>4∗</m:t>
                    </m:r>
                    <m:r>
                      <a:rPr lang="de-CH" sz="1800" b="0" i="1">
                        <a:latin typeface="Cambria Math" panose="02040503050406030204" pitchFamily="18" charset="0"/>
                      </a:rPr>
                      <m:t>𝐴</m:t>
                    </m:r>
                    <m:r>
                      <a:rPr lang="de-CH" sz="1800" b="0" i="1">
                        <a:latin typeface="Cambria Math" panose="02040503050406030204" pitchFamily="18" charset="0"/>
                      </a:rPr>
                      <m:t>∗</m:t>
                    </m:r>
                    <m:r>
                      <a:rPr lang="de-CH" sz="1800" b="0" i="1">
                        <a:latin typeface="Cambria Math" panose="02040503050406030204" pitchFamily="18" charset="0"/>
                      </a:rPr>
                      <m:t>𝑛</m:t>
                    </m:r>
                    <m:r>
                      <a:rPr lang="de-CH" sz="1800" b="0" i="1">
                        <a:latin typeface="Cambria Math" panose="02040503050406030204" pitchFamily="18" charset="0"/>
                      </a:rPr>
                      <m:t>∗</m:t>
                    </m:r>
                    <m:sSup>
                      <m:sSupPr>
                        <m:ctrlPr>
                          <a:rPr lang="de-CH" sz="1800" b="0" i="1">
                            <a:latin typeface="Cambria Math" panose="02040503050406030204" pitchFamily="18" charset="0"/>
                          </a:rPr>
                        </m:ctrlPr>
                      </m:sSupPr>
                      <m:e>
                        <m:r>
                          <a:rPr lang="de-CH" sz="1800" b="0" i="1">
                            <a:latin typeface="Cambria Math" panose="02040503050406030204" pitchFamily="18" charset="0"/>
                          </a:rPr>
                          <m:t>𝑒</m:t>
                        </m:r>
                      </m:e>
                      <m:sup>
                        <m:r>
                          <a:rPr lang="de-CH" sz="1800" b="0" i="1">
                            <a:latin typeface="Cambria Math" panose="02040503050406030204" pitchFamily="18" charset="0"/>
                          </a:rPr>
                          <m:t>2</m:t>
                        </m:r>
                      </m:sup>
                    </m:sSup>
                    <m:r>
                      <a:rPr lang="de-CH" sz="1800" b="0" i="1">
                        <a:latin typeface="Cambria Math" panose="02040503050406030204" pitchFamily="18" charset="0"/>
                      </a:rPr>
                      <m:t>∗</m:t>
                    </m:r>
                    <m:sSub>
                      <m:sSubPr>
                        <m:ctrlPr>
                          <a:rPr lang="de-CH" sz="1800" i="1">
                            <a:latin typeface="Cambria Math" panose="02040503050406030204" pitchFamily="18" charset="0"/>
                          </a:rPr>
                        </m:ctrlPr>
                      </m:sSubPr>
                      <m:e>
                        <m:d>
                          <m:dPr>
                            <m:begChr m:val="|"/>
                            <m:endChr m:val="|"/>
                            <m:ctrlPr>
                              <a:rPr lang="de-CH" sz="1800" i="1">
                                <a:latin typeface="Cambria Math" panose="02040503050406030204" pitchFamily="18" charset="0"/>
                              </a:rPr>
                            </m:ctrlPr>
                          </m:dPr>
                          <m:e>
                            <m:sSub>
                              <m:sSubPr>
                                <m:ctrlPr>
                                  <a:rPr lang="de-CH" sz="1800" i="1">
                                    <a:latin typeface="Cambria Math" panose="02040503050406030204" pitchFamily="18" charset="0"/>
                                  </a:rPr>
                                </m:ctrlPr>
                              </m:sSubPr>
                              <m:e>
                                <m:r>
                                  <a:rPr lang="de-CH" sz="1800" i="1">
                                    <a:latin typeface="Cambria Math" panose="02040503050406030204" pitchFamily="18" charset="0"/>
                                  </a:rPr>
                                  <m:t>𝑣</m:t>
                                </m:r>
                              </m:e>
                              <m:sub>
                                <m:r>
                                  <a:rPr lang="de-CH" sz="1800" i="1">
                                    <a:latin typeface="Cambria Math" panose="02040503050406030204" pitchFamily="18" charset="0"/>
                                  </a:rPr>
                                  <m:t>𝑡h</m:t>
                                </m:r>
                              </m:sub>
                            </m:sSub>
                          </m:e>
                        </m:d>
                      </m:e>
                      <m:sub>
                        <m:r>
                          <a:rPr lang="de-CH" sz="1800" i="1">
                            <a:latin typeface="Cambria Math" panose="02040503050406030204" pitchFamily="18" charset="0"/>
                          </a:rPr>
                          <m:t>𝑥</m:t>
                        </m:r>
                      </m:sub>
                    </m:sSub>
                    <m:r>
                      <a:rPr lang="de-CH" sz="1800" b="0" i="1" smtClean="0">
                        <a:latin typeface="Cambria Math" panose="02040503050406030204" pitchFamily="18" charset="0"/>
                      </a:rPr>
                      <m:t>∗</m:t>
                    </m:r>
                    <m:r>
                      <a:rPr lang="el-GR" sz="1800" b="0" i="1">
                        <a:latin typeface="Cambria Math" panose="02040503050406030204" pitchFamily="18" charset="0"/>
                        <a:ea typeface="Cambria Math" panose="02040503050406030204" pitchFamily="18" charset="0"/>
                      </a:rPr>
                      <m:t>𝛥𝜈</m:t>
                    </m:r>
                  </m:oMath>
                </a14:m>
                <a:r>
                  <a:rPr lang="en-US" sz="1800" dirty="0"/>
                  <a:t> = </a:t>
                </a:r>
                <a14:m>
                  <m:oMath xmlns:m="http://schemas.openxmlformats.org/officeDocument/2006/math">
                    <m:r>
                      <a:rPr lang="de-CH" sz="1800" b="1" i="0" smtClean="0">
                        <a:latin typeface="Cambria Math" panose="02040503050406030204" pitchFamily="18" charset="0"/>
                      </a:rPr>
                      <m:t>𝟒</m:t>
                    </m:r>
                    <m:r>
                      <a:rPr lang="de-CH" sz="1800" b="1" i="0" smtClean="0">
                        <a:latin typeface="Cambria Math" panose="02040503050406030204" pitchFamily="18" charset="0"/>
                      </a:rPr>
                      <m:t>∗</m:t>
                    </m:r>
                    <m:f>
                      <m:fPr>
                        <m:ctrlPr>
                          <a:rPr lang="de-CH" sz="1800" b="1" i="1">
                            <a:latin typeface="Cambria Math" panose="02040503050406030204" pitchFamily="18" charset="0"/>
                          </a:rPr>
                        </m:ctrlPr>
                      </m:fPr>
                      <m:num>
                        <m:r>
                          <a:rPr lang="de-CH" sz="1800" b="1" i="1">
                            <a:latin typeface="Cambria Math" panose="02040503050406030204" pitchFamily="18" charset="0"/>
                          </a:rPr>
                          <m:t>𝒌𝑻</m:t>
                        </m:r>
                      </m:num>
                      <m:den>
                        <m:sSub>
                          <m:sSubPr>
                            <m:ctrlPr>
                              <a:rPr lang="de-CH" sz="1800" b="1" i="1">
                                <a:latin typeface="Cambria Math" panose="02040503050406030204" pitchFamily="18" charset="0"/>
                              </a:rPr>
                            </m:ctrlPr>
                          </m:sSubPr>
                          <m:e>
                            <m:r>
                              <a:rPr lang="de-CH" sz="1800" b="1" i="1">
                                <a:latin typeface="Cambria Math" panose="02040503050406030204" pitchFamily="18" charset="0"/>
                              </a:rPr>
                              <m:t>𝑹</m:t>
                            </m:r>
                          </m:e>
                          <m:sub>
                            <m:r>
                              <a:rPr lang="de-CH" sz="1800" b="1" i="1">
                                <a:latin typeface="Cambria Math" panose="02040503050406030204" pitchFamily="18" charset="0"/>
                                <a:ea typeface="Cambria Math" panose="02040503050406030204" pitchFamily="18" charset="0"/>
                              </a:rPr>
                              <m:t>𝝀</m:t>
                            </m:r>
                          </m:sub>
                        </m:sSub>
                      </m:den>
                    </m:f>
                  </m:oMath>
                </a14:m>
                <a:r>
                  <a:rPr lang="en-US" sz="1800" b="1" dirty="0"/>
                  <a:t> *</a:t>
                </a:r>
                <a:r>
                  <a:rPr lang="el-GR" sz="1800" b="1" dirty="0">
                    <a:ea typeface="Cambria Math" panose="02040503050406030204" pitchFamily="18" charset="0"/>
                  </a:rPr>
                  <a:t> </a:t>
                </a:r>
                <a14:m>
                  <m:oMath xmlns:m="http://schemas.openxmlformats.org/officeDocument/2006/math">
                    <m:r>
                      <a:rPr lang="el-GR" sz="1800" b="1" i="1">
                        <a:latin typeface="Cambria Math" panose="02040503050406030204" pitchFamily="18" charset="0"/>
                        <a:ea typeface="Cambria Math" panose="02040503050406030204" pitchFamily="18" charset="0"/>
                      </a:rPr>
                      <m:t>𝜟𝝂</m:t>
                    </m:r>
                  </m:oMath>
                </a14:m>
                <a:endParaRPr lang="en-US" sz="1800" b="1" dirty="0"/>
              </a:p>
              <a:p>
                <a:r>
                  <a:rPr lang="en-US" dirty="0"/>
                  <a:t>W</a:t>
                </a:r>
                <a:r>
                  <a:rPr lang="en-US" b="1" dirty="0"/>
                  <a:t>ith Kirchhoff:</a:t>
                </a:r>
              </a:p>
              <a:p>
                <a:pPr lvl="2"/>
                <a14:m>
                  <m:oMath xmlns:m="http://schemas.openxmlformats.org/officeDocument/2006/math">
                    <m:acc>
                      <m:accPr>
                        <m:chr m:val="̅"/>
                        <m:ctrlPr>
                          <a:rPr lang="en-US" sz="1800" b="1" i="1" smtClean="0">
                            <a:latin typeface="Cambria Math" panose="02040503050406030204" pitchFamily="18" charset="0"/>
                          </a:rPr>
                        </m:ctrlPr>
                      </m:accPr>
                      <m:e>
                        <m:sSubSup>
                          <m:sSubSupPr>
                            <m:ctrlPr>
                              <a:rPr lang="en-US" sz="1800" b="1" i="1" smtClean="0">
                                <a:latin typeface="Cambria Math" panose="02040503050406030204" pitchFamily="18" charset="0"/>
                              </a:rPr>
                            </m:ctrlPr>
                          </m:sSubSupPr>
                          <m:e>
                            <m:r>
                              <a:rPr lang="de-CH" sz="1800" b="1" i="1" smtClean="0">
                                <a:latin typeface="Cambria Math" panose="02040503050406030204" pitchFamily="18" charset="0"/>
                              </a:rPr>
                              <m:t>𝒊</m:t>
                            </m:r>
                          </m:e>
                          <m:sub>
                            <m:r>
                              <a:rPr lang="de-CH" sz="1800" b="1" i="1" smtClean="0">
                                <a:latin typeface="Cambria Math" panose="02040503050406030204" pitchFamily="18" charset="0"/>
                              </a:rPr>
                              <m:t>𝑵</m:t>
                            </m:r>
                          </m:sub>
                          <m:sup>
                            <m:r>
                              <a:rPr lang="de-CH" sz="1800" b="1" i="1" smtClean="0">
                                <a:latin typeface="Cambria Math" panose="02040503050406030204" pitchFamily="18" charset="0"/>
                              </a:rPr>
                              <m:t>𝟐</m:t>
                            </m:r>
                          </m:sup>
                        </m:sSubSup>
                      </m:e>
                    </m:acc>
                    <m:r>
                      <a:rPr lang="de-CH" sz="1800" b="1" i="1" smtClean="0">
                        <a:latin typeface="Cambria Math" panose="02040503050406030204" pitchFamily="18" charset="0"/>
                      </a:rPr>
                      <m:t>=</m:t>
                    </m:r>
                    <m:r>
                      <a:rPr lang="de-CH" sz="1800" b="1" i="1" smtClean="0">
                        <a:latin typeface="Cambria Math" panose="02040503050406030204" pitchFamily="18" charset="0"/>
                      </a:rPr>
                      <m:t>𝟒</m:t>
                    </m:r>
                    <m:r>
                      <a:rPr lang="de-CH" sz="1800" b="1" i="1" smtClean="0">
                        <a:latin typeface="Cambria Math" panose="02040503050406030204" pitchFamily="18" charset="0"/>
                      </a:rPr>
                      <m:t>∗</m:t>
                    </m:r>
                    <m:f>
                      <m:fPr>
                        <m:ctrlPr>
                          <a:rPr lang="de-CH" sz="1800" b="1" i="1" smtClean="0">
                            <a:latin typeface="Cambria Math" panose="02040503050406030204" pitchFamily="18" charset="0"/>
                          </a:rPr>
                        </m:ctrlPr>
                      </m:fPr>
                      <m:num>
                        <m:r>
                          <a:rPr lang="de-CH" sz="1800" b="1" i="1" smtClean="0">
                            <a:latin typeface="Cambria Math" panose="02040503050406030204" pitchFamily="18" charset="0"/>
                          </a:rPr>
                          <m:t>𝒌𝑻</m:t>
                        </m:r>
                      </m:num>
                      <m:den>
                        <m:r>
                          <a:rPr lang="de-CH" sz="1800" b="1" i="1" smtClean="0">
                            <a:latin typeface="Cambria Math" panose="02040503050406030204" pitchFamily="18" charset="0"/>
                          </a:rPr>
                          <m:t>𝑹</m:t>
                        </m:r>
                      </m:den>
                    </m:f>
                    <m:r>
                      <a:rPr lang="de-CH" sz="1800" b="1" i="0" smtClean="0">
                        <a:latin typeface="Cambria Math" panose="02040503050406030204" pitchFamily="18" charset="0"/>
                      </a:rPr>
                      <m:t>∗</m:t>
                    </m:r>
                    <m:r>
                      <a:rPr lang="el-GR" sz="1800" b="1" i="1" smtClean="0">
                        <a:latin typeface="Cambria Math" panose="02040503050406030204" pitchFamily="18" charset="0"/>
                        <a:ea typeface="Cambria Math" panose="02040503050406030204" pitchFamily="18" charset="0"/>
                      </a:rPr>
                      <m:t>𝜟𝝂</m:t>
                    </m:r>
                  </m:oMath>
                </a14:m>
                <a:r>
                  <a:rPr lang="en-US" sz="1800" b="1" dirty="0"/>
                  <a:t>     </a:t>
                </a:r>
                <a14:m>
                  <m:oMath xmlns:m="http://schemas.openxmlformats.org/officeDocument/2006/math">
                    <m:acc>
                      <m:accPr>
                        <m:chr m:val="̅"/>
                        <m:ctrlPr>
                          <a:rPr lang="en-US" sz="1800" b="1" i="1" smtClean="0">
                            <a:latin typeface="Cambria Math" panose="02040503050406030204" pitchFamily="18" charset="0"/>
                          </a:rPr>
                        </m:ctrlPr>
                      </m:accPr>
                      <m:e>
                        <m:sSubSup>
                          <m:sSubSupPr>
                            <m:ctrlPr>
                              <a:rPr lang="en-US" sz="1800" b="1" i="1" smtClean="0">
                                <a:latin typeface="Cambria Math" panose="02040503050406030204" pitchFamily="18" charset="0"/>
                              </a:rPr>
                            </m:ctrlPr>
                          </m:sSubSupPr>
                          <m:e>
                            <m:r>
                              <a:rPr lang="de-CH" sz="1800" b="1" i="1" smtClean="0">
                                <a:latin typeface="Cambria Math" panose="02040503050406030204" pitchFamily="18" charset="0"/>
                              </a:rPr>
                              <m:t>𝒗</m:t>
                            </m:r>
                          </m:e>
                          <m:sub>
                            <m:r>
                              <a:rPr lang="de-CH" sz="1800" b="1" i="1" smtClean="0">
                                <a:latin typeface="Cambria Math" panose="02040503050406030204" pitchFamily="18" charset="0"/>
                              </a:rPr>
                              <m:t>𝑵</m:t>
                            </m:r>
                          </m:sub>
                          <m:sup>
                            <m:r>
                              <a:rPr lang="de-CH" sz="1800" b="1" i="1" smtClean="0">
                                <a:latin typeface="Cambria Math" panose="02040503050406030204" pitchFamily="18" charset="0"/>
                              </a:rPr>
                              <m:t>𝟐</m:t>
                            </m:r>
                          </m:sup>
                        </m:sSubSup>
                      </m:e>
                    </m:acc>
                    <m:r>
                      <a:rPr lang="de-CH" sz="1800" b="1" i="1" smtClean="0">
                        <a:latin typeface="Cambria Math" panose="02040503050406030204" pitchFamily="18" charset="0"/>
                      </a:rPr>
                      <m:t>=</m:t>
                    </m:r>
                    <m:r>
                      <a:rPr lang="de-CH" sz="1800" b="1" i="1" smtClean="0">
                        <a:latin typeface="Cambria Math" panose="02040503050406030204" pitchFamily="18" charset="0"/>
                      </a:rPr>
                      <m:t>𝟒</m:t>
                    </m:r>
                    <m:r>
                      <a:rPr lang="de-CH" sz="1800" b="1" i="1" smtClean="0">
                        <a:latin typeface="Cambria Math" panose="02040503050406030204" pitchFamily="18" charset="0"/>
                      </a:rPr>
                      <m:t>∗</m:t>
                    </m:r>
                    <m:r>
                      <a:rPr lang="de-CH" sz="1800" b="1" i="1" smtClean="0">
                        <a:latin typeface="Cambria Math" panose="02040503050406030204" pitchFamily="18" charset="0"/>
                      </a:rPr>
                      <m:t>𝒌𝑻</m:t>
                    </m:r>
                    <m:r>
                      <a:rPr lang="de-CH" sz="1800" b="1" i="1" smtClean="0">
                        <a:latin typeface="Cambria Math" panose="02040503050406030204" pitchFamily="18" charset="0"/>
                      </a:rPr>
                      <m:t>∗</m:t>
                    </m:r>
                    <m:r>
                      <a:rPr lang="de-CH" sz="1800" b="1" i="1" smtClean="0">
                        <a:latin typeface="Cambria Math" panose="02040503050406030204" pitchFamily="18" charset="0"/>
                      </a:rPr>
                      <m:t>𝑹</m:t>
                    </m:r>
                    <m:r>
                      <a:rPr lang="de-CH" sz="1800" b="1" i="1" smtClean="0">
                        <a:latin typeface="Cambria Math" panose="02040503050406030204" pitchFamily="18" charset="0"/>
                      </a:rPr>
                      <m:t>∗</m:t>
                    </m:r>
                    <m:r>
                      <a:rPr lang="el-GR" sz="1800" b="1" i="1" smtClean="0">
                        <a:latin typeface="Cambria Math" panose="02040503050406030204" pitchFamily="18" charset="0"/>
                        <a:ea typeface="Cambria Math" panose="02040503050406030204" pitchFamily="18" charset="0"/>
                      </a:rPr>
                      <m:t>𝜟𝝂</m:t>
                    </m:r>
                  </m:oMath>
                </a14:m>
                <a:endParaRPr lang="en-US" sz="1800" b="1" dirty="0"/>
              </a:p>
              <a:p>
                <a:pPr lvl="2"/>
                <a:endParaRPr lang="en-US" dirty="0"/>
              </a:p>
              <a:p>
                <a:pPr lvl="2"/>
                <a:endParaRPr lang="en-US" dirty="0"/>
              </a:p>
            </p:txBody>
          </p:sp>
        </mc:Choice>
        <mc:Fallback xmlns="">
          <p:sp>
            <p:nvSpPr>
              <p:cNvPr id="5" name="Inhaltsplatzhalter 4">
                <a:extLst>
                  <a:ext uri="{FF2B5EF4-FFF2-40B4-BE49-F238E27FC236}">
                    <a16:creationId xmlns:a16="http://schemas.microsoft.com/office/drawing/2014/main" id="{669E7844-FE4A-2F47-2EB5-EF02840802B7}"/>
                  </a:ext>
                </a:extLst>
              </p:cNvPr>
              <p:cNvSpPr>
                <a:spLocks noGrp="1" noRot="1" noChangeAspect="1" noMove="1" noResize="1" noEditPoints="1" noAdjustHandles="1" noChangeArrowheads="1" noChangeShapeType="1" noTextEdit="1"/>
              </p:cNvSpPr>
              <p:nvPr>
                <p:ph sz="half" idx="2"/>
              </p:nvPr>
            </p:nvSpPr>
            <p:spPr>
              <a:xfrm>
                <a:off x="5637749" y="2565568"/>
                <a:ext cx="6205898" cy="3611395"/>
              </a:xfrm>
              <a:blipFill>
                <a:blip r:embed="rId4"/>
                <a:stretch>
                  <a:fillRect l="-884" t="-1858" b="-4899"/>
                </a:stretch>
              </a:blipFill>
            </p:spPr>
            <p:txBody>
              <a:bodyPr/>
              <a:lstStyle/>
              <a:p>
                <a:r>
                  <a:rPr lang="en-US">
                    <a:noFill/>
                  </a:rPr>
                  <a:t> </a:t>
                </a:r>
              </a:p>
            </p:txBody>
          </p:sp>
        </mc:Fallback>
      </mc:AlternateContent>
      <p:sp>
        <p:nvSpPr>
          <p:cNvPr id="6" name="Rechteck 5">
            <a:extLst>
              <a:ext uri="{FF2B5EF4-FFF2-40B4-BE49-F238E27FC236}">
                <a16:creationId xmlns:a16="http://schemas.microsoft.com/office/drawing/2014/main" id="{C885A605-AE8F-9988-BC8C-739C15929239}"/>
              </a:ext>
            </a:extLst>
          </p:cNvPr>
          <p:cNvSpPr/>
          <p:nvPr/>
        </p:nvSpPr>
        <p:spPr>
          <a:xfrm>
            <a:off x="3385086" y="1627764"/>
            <a:ext cx="4505325" cy="723621"/>
          </a:xfrm>
          <a:prstGeom prst="rect">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Gerader Verbinder 8">
            <a:extLst>
              <a:ext uri="{FF2B5EF4-FFF2-40B4-BE49-F238E27FC236}">
                <a16:creationId xmlns:a16="http://schemas.microsoft.com/office/drawing/2014/main" id="{8689CC77-887E-E7C7-D76E-8EEEC44885CF}"/>
              </a:ext>
            </a:extLst>
          </p:cNvPr>
          <p:cNvCxnSpPr>
            <a:cxnSpLocks/>
          </p:cNvCxnSpPr>
          <p:nvPr/>
        </p:nvCxnSpPr>
        <p:spPr>
          <a:xfrm flipH="1">
            <a:off x="2732314" y="2010049"/>
            <a:ext cx="614673"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FF379198-ABB7-ED2D-1D62-A0A8C95384FE}"/>
              </a:ext>
            </a:extLst>
          </p:cNvPr>
          <p:cNvCxnSpPr>
            <a:cxnSpLocks/>
          </p:cNvCxnSpPr>
          <p:nvPr/>
        </p:nvCxnSpPr>
        <p:spPr>
          <a:xfrm flipH="1">
            <a:off x="7890411" y="2048032"/>
            <a:ext cx="1014103"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15915961-D47C-1AE5-319A-EA7DF4129139}"/>
              </a:ext>
            </a:extLst>
          </p:cNvPr>
          <p:cNvCxnSpPr>
            <a:cxnSpLocks/>
          </p:cNvCxnSpPr>
          <p:nvPr/>
        </p:nvCxnSpPr>
        <p:spPr>
          <a:xfrm>
            <a:off x="3966111" y="1627537"/>
            <a:ext cx="0" cy="723848"/>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B25FBEB4-C73F-F9F6-E6D5-3E4A90D2E006}"/>
              </a:ext>
            </a:extLst>
          </p:cNvPr>
          <p:cNvCxnSpPr>
            <a:cxnSpLocks/>
          </p:cNvCxnSpPr>
          <p:nvPr/>
        </p:nvCxnSpPr>
        <p:spPr>
          <a:xfrm>
            <a:off x="4537611" y="1627537"/>
            <a:ext cx="0" cy="723848"/>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B6F1DD72-D0EE-A2EB-C923-2DDBD423BB54}"/>
              </a:ext>
            </a:extLst>
          </p:cNvPr>
          <p:cNvCxnSpPr>
            <a:cxnSpLocks/>
          </p:cNvCxnSpPr>
          <p:nvPr/>
        </p:nvCxnSpPr>
        <p:spPr>
          <a:xfrm>
            <a:off x="5109111" y="1646814"/>
            <a:ext cx="0" cy="704571"/>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683A4EEA-09CD-B31C-BD1A-A3280D50B1DA}"/>
              </a:ext>
            </a:extLst>
          </p:cNvPr>
          <p:cNvCxnSpPr>
            <a:cxnSpLocks/>
          </p:cNvCxnSpPr>
          <p:nvPr/>
        </p:nvCxnSpPr>
        <p:spPr>
          <a:xfrm flipH="1">
            <a:off x="5737759" y="1646814"/>
            <a:ext cx="9527" cy="704571"/>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D7DE12C7-2FC9-1673-0BC7-257326D79105}"/>
              </a:ext>
            </a:extLst>
          </p:cNvPr>
          <p:cNvCxnSpPr>
            <a:cxnSpLocks/>
          </p:cNvCxnSpPr>
          <p:nvPr/>
        </p:nvCxnSpPr>
        <p:spPr>
          <a:xfrm>
            <a:off x="6328311" y="1646814"/>
            <a:ext cx="0" cy="704571"/>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09152436-BD20-454D-B1E8-0F8B0CFF4760}"/>
              </a:ext>
            </a:extLst>
          </p:cNvPr>
          <p:cNvCxnSpPr>
            <a:cxnSpLocks/>
          </p:cNvCxnSpPr>
          <p:nvPr/>
        </p:nvCxnSpPr>
        <p:spPr>
          <a:xfrm>
            <a:off x="6852186" y="1627537"/>
            <a:ext cx="0" cy="723848"/>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52A59460-7827-81A3-410A-213DA1767B94}"/>
              </a:ext>
            </a:extLst>
          </p:cNvPr>
          <p:cNvCxnSpPr>
            <a:cxnSpLocks/>
          </p:cNvCxnSpPr>
          <p:nvPr/>
        </p:nvCxnSpPr>
        <p:spPr>
          <a:xfrm>
            <a:off x="7385586" y="1646814"/>
            <a:ext cx="0" cy="732567"/>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199EA293-5F80-04A5-2381-0C31BBC63D9B}"/>
              </a:ext>
            </a:extLst>
          </p:cNvPr>
          <p:cNvCxnSpPr/>
          <p:nvPr/>
        </p:nvCxnSpPr>
        <p:spPr>
          <a:xfrm>
            <a:off x="5156736" y="1557121"/>
            <a:ext cx="59055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feld 23">
                <a:extLst>
                  <a:ext uri="{FF2B5EF4-FFF2-40B4-BE49-F238E27FC236}">
                    <a16:creationId xmlns:a16="http://schemas.microsoft.com/office/drawing/2014/main" id="{A38ABB6A-8F4E-4C1F-8A94-7B57C9F223B0}"/>
                  </a:ext>
                </a:extLst>
              </p:cNvPr>
              <p:cNvSpPr txBox="1"/>
              <p:nvPr/>
            </p:nvSpPr>
            <p:spPr>
              <a:xfrm>
                <a:off x="4957425" y="1253578"/>
                <a:ext cx="9144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𝜆</m:t>
                      </m:r>
                    </m:oMath>
                  </m:oMathPara>
                </a14:m>
                <a:endParaRPr lang="en-US" dirty="0"/>
              </a:p>
            </p:txBody>
          </p:sp>
        </mc:Choice>
        <mc:Fallback xmlns="">
          <p:sp>
            <p:nvSpPr>
              <p:cNvPr id="24" name="Textfeld 23">
                <a:extLst>
                  <a:ext uri="{FF2B5EF4-FFF2-40B4-BE49-F238E27FC236}">
                    <a16:creationId xmlns:a16="http://schemas.microsoft.com/office/drawing/2014/main" id="{A38ABB6A-8F4E-4C1F-8A94-7B57C9F223B0}"/>
                  </a:ext>
                </a:extLst>
              </p:cNvPr>
              <p:cNvSpPr txBox="1">
                <a:spLocks noRot="1" noChangeAspect="1" noMove="1" noResize="1" noEditPoints="1" noAdjustHandles="1" noChangeArrowheads="1" noChangeShapeType="1" noTextEdit="1"/>
              </p:cNvSpPr>
              <p:nvPr/>
            </p:nvSpPr>
            <p:spPr>
              <a:xfrm>
                <a:off x="4957425" y="1253578"/>
                <a:ext cx="914400" cy="369332"/>
              </a:xfrm>
              <a:prstGeom prst="rect">
                <a:avLst/>
              </a:prstGeom>
              <a:blipFill>
                <a:blip r:embed="rId5"/>
                <a:stretch>
                  <a:fillRect/>
                </a:stretch>
              </a:blipFill>
            </p:spPr>
            <p:txBody>
              <a:bodyPr/>
              <a:lstStyle/>
              <a:p>
                <a:r>
                  <a:rPr lang="en-US">
                    <a:noFill/>
                  </a:rPr>
                  <a:t> </a:t>
                </a:r>
              </a:p>
            </p:txBody>
          </p:sp>
        </mc:Fallback>
      </mc:AlternateContent>
      <p:cxnSp>
        <p:nvCxnSpPr>
          <p:cNvPr id="27" name="Gerade Verbindung mit Pfeil 26">
            <a:extLst>
              <a:ext uri="{FF2B5EF4-FFF2-40B4-BE49-F238E27FC236}">
                <a16:creationId xmlns:a16="http://schemas.microsoft.com/office/drawing/2014/main" id="{22D8009F-90CB-F23F-98AA-1E6377759156}"/>
              </a:ext>
            </a:extLst>
          </p:cNvPr>
          <p:cNvCxnSpPr/>
          <p:nvPr/>
        </p:nvCxnSpPr>
        <p:spPr>
          <a:xfrm>
            <a:off x="5156736" y="1930914"/>
            <a:ext cx="609601"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1022D470-ECB7-9B74-D855-9D39E5D9A30E}"/>
              </a:ext>
            </a:extLst>
          </p:cNvPr>
          <p:cNvCxnSpPr>
            <a:cxnSpLocks/>
          </p:cNvCxnSpPr>
          <p:nvPr/>
        </p:nvCxnSpPr>
        <p:spPr>
          <a:xfrm flipH="1">
            <a:off x="5153408" y="2227393"/>
            <a:ext cx="561978"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2424AF39-7B1C-39B2-8616-5DFBC7968BBA}"/>
              </a:ext>
            </a:extLst>
          </p:cNvPr>
          <p:cNvSpPr txBox="1"/>
          <p:nvPr/>
        </p:nvSpPr>
        <p:spPr>
          <a:xfrm>
            <a:off x="5248660" y="1578183"/>
            <a:ext cx="371475" cy="369332"/>
          </a:xfrm>
          <a:prstGeom prst="rect">
            <a:avLst/>
          </a:prstGeom>
          <a:noFill/>
        </p:spPr>
        <p:txBody>
          <a:bodyPr wrap="square" rtlCol="0">
            <a:spAutoFit/>
          </a:bodyPr>
          <a:lstStyle/>
          <a:p>
            <a:r>
              <a:rPr lang="en-US" dirty="0" err="1"/>
              <a:t>I</a:t>
            </a:r>
            <a:r>
              <a:rPr lang="en-US" baseline="-25000" dirty="0" err="1"/>
              <a:t>th</a:t>
            </a:r>
            <a:endParaRPr lang="en-US" baseline="-25000" dirty="0"/>
          </a:p>
        </p:txBody>
      </p:sp>
      <p:sp>
        <p:nvSpPr>
          <p:cNvPr id="35" name="Textfeld 34">
            <a:extLst>
              <a:ext uri="{FF2B5EF4-FFF2-40B4-BE49-F238E27FC236}">
                <a16:creationId xmlns:a16="http://schemas.microsoft.com/office/drawing/2014/main" id="{A63F55AE-D69D-49D9-1731-CC7D1F51E4B6}"/>
              </a:ext>
            </a:extLst>
          </p:cNvPr>
          <p:cNvSpPr txBox="1"/>
          <p:nvPr/>
        </p:nvSpPr>
        <p:spPr>
          <a:xfrm>
            <a:off x="5200157" y="1873530"/>
            <a:ext cx="371475" cy="369332"/>
          </a:xfrm>
          <a:prstGeom prst="rect">
            <a:avLst/>
          </a:prstGeom>
          <a:noFill/>
        </p:spPr>
        <p:txBody>
          <a:bodyPr wrap="square" rtlCol="0">
            <a:spAutoFit/>
          </a:bodyPr>
          <a:lstStyle/>
          <a:p>
            <a:r>
              <a:rPr lang="en-US" dirty="0" err="1"/>
              <a:t>I</a:t>
            </a:r>
            <a:r>
              <a:rPr lang="en-US" baseline="-25000" dirty="0" err="1"/>
              <a:t>th</a:t>
            </a:r>
            <a:endParaRPr lang="en-US" baseline="-25000" dirty="0"/>
          </a:p>
        </p:txBody>
      </p:sp>
      <mc:AlternateContent xmlns:mc="http://schemas.openxmlformats.org/markup-compatibility/2006" xmlns:a14="http://schemas.microsoft.com/office/drawing/2010/main">
        <mc:Choice Requires="a14">
          <p:sp>
            <p:nvSpPr>
              <p:cNvPr id="3" name="Textfeld 2">
                <a:extLst>
                  <a:ext uri="{FF2B5EF4-FFF2-40B4-BE49-F238E27FC236}">
                    <a16:creationId xmlns:a16="http://schemas.microsoft.com/office/drawing/2014/main" id="{097CBA67-3F1D-39FB-FC12-14BF54BD5CFA}"/>
                  </a:ext>
                </a:extLst>
              </p:cNvPr>
              <p:cNvSpPr txBox="1"/>
              <p:nvPr/>
            </p:nvSpPr>
            <p:spPr>
              <a:xfrm>
                <a:off x="4812363" y="1280122"/>
                <a:ext cx="2967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de-CH" b="0" i="1" smtClean="0">
                              <a:latin typeface="Cambria Math" panose="02040503050406030204" pitchFamily="18" charset="0"/>
                            </a:rPr>
                            <m:t>𝑅</m:t>
                          </m:r>
                        </m:e>
                        <m:sub>
                          <m:r>
                            <a:rPr lang="en-US" i="1" smtClean="0">
                              <a:latin typeface="Cambria Math" panose="02040503050406030204" pitchFamily="18" charset="0"/>
                              <a:ea typeface="Cambria Math" panose="02040503050406030204" pitchFamily="18" charset="0"/>
                            </a:rPr>
                            <m:t>𝜆</m:t>
                          </m:r>
                        </m:sub>
                      </m:sSub>
                    </m:oMath>
                  </m:oMathPara>
                </a14:m>
                <a:endParaRPr lang="en-US" dirty="0"/>
              </a:p>
            </p:txBody>
          </p:sp>
        </mc:Choice>
        <mc:Fallback xmlns="">
          <p:sp>
            <p:nvSpPr>
              <p:cNvPr id="3" name="Textfeld 2">
                <a:extLst>
                  <a:ext uri="{FF2B5EF4-FFF2-40B4-BE49-F238E27FC236}">
                    <a16:creationId xmlns:a16="http://schemas.microsoft.com/office/drawing/2014/main" id="{097CBA67-3F1D-39FB-FC12-14BF54BD5CFA}"/>
                  </a:ext>
                </a:extLst>
              </p:cNvPr>
              <p:cNvSpPr txBox="1">
                <a:spLocks noRot="1" noChangeAspect="1" noMove="1" noResize="1" noEditPoints="1" noAdjustHandles="1" noChangeArrowheads="1" noChangeShapeType="1" noTextEdit="1"/>
              </p:cNvSpPr>
              <p:nvPr/>
            </p:nvSpPr>
            <p:spPr>
              <a:xfrm>
                <a:off x="4812363" y="1280122"/>
                <a:ext cx="296748" cy="276999"/>
              </a:xfrm>
              <a:prstGeom prst="rect">
                <a:avLst/>
              </a:prstGeom>
              <a:blipFill>
                <a:blip r:embed="rId6"/>
                <a:stretch>
                  <a:fillRect l="-18367" r="-6122" b="-17778"/>
                </a:stretch>
              </a:blipFill>
            </p:spPr>
            <p:txBody>
              <a:bodyPr/>
              <a:lstStyle/>
              <a:p>
                <a:r>
                  <a:rPr lang="en-US">
                    <a:noFill/>
                  </a:rPr>
                  <a:t> </a:t>
                </a:r>
              </a:p>
            </p:txBody>
          </p:sp>
        </mc:Fallback>
      </mc:AlternateContent>
      <p:sp>
        <p:nvSpPr>
          <p:cNvPr id="8" name="Textfeld 7">
            <a:extLst>
              <a:ext uri="{FF2B5EF4-FFF2-40B4-BE49-F238E27FC236}">
                <a16:creationId xmlns:a16="http://schemas.microsoft.com/office/drawing/2014/main" id="{D5D64101-0232-D294-4E5A-8939B7AF02F6}"/>
              </a:ext>
            </a:extLst>
          </p:cNvPr>
          <p:cNvSpPr txBox="1"/>
          <p:nvPr/>
        </p:nvSpPr>
        <p:spPr>
          <a:xfrm>
            <a:off x="3056335" y="1280773"/>
            <a:ext cx="309700" cy="369332"/>
          </a:xfrm>
          <a:prstGeom prst="rect">
            <a:avLst/>
          </a:prstGeom>
          <a:noFill/>
        </p:spPr>
        <p:txBody>
          <a:bodyPr wrap="none" rtlCol="0">
            <a:spAutoFit/>
          </a:bodyPr>
          <a:lstStyle/>
          <a:p>
            <a:r>
              <a:rPr lang="en-US" dirty="0"/>
              <a:t>R</a:t>
            </a:r>
          </a:p>
        </p:txBody>
      </p:sp>
      <p:pic>
        <p:nvPicPr>
          <p:cNvPr id="21" name="Grafik 20">
            <a:extLst>
              <a:ext uri="{FF2B5EF4-FFF2-40B4-BE49-F238E27FC236}">
                <a16:creationId xmlns:a16="http://schemas.microsoft.com/office/drawing/2014/main" id="{1FC3024F-B76E-20DA-BCF6-AD8DF5550EBC}"/>
              </a:ext>
            </a:extLst>
          </p:cNvPr>
          <p:cNvPicPr>
            <a:picLocks noChangeAspect="1"/>
          </p:cNvPicPr>
          <p:nvPr/>
        </p:nvPicPr>
        <p:blipFill rotWithShape="1">
          <a:blip r:embed="rId7"/>
          <a:srcRect l="16493" t="20786" r="22413" b="30548"/>
          <a:stretch/>
        </p:blipFill>
        <p:spPr>
          <a:xfrm>
            <a:off x="6416376" y="917719"/>
            <a:ext cx="1046839" cy="611396"/>
          </a:xfrm>
          <a:prstGeom prst="rect">
            <a:avLst/>
          </a:prstGeom>
        </p:spPr>
      </p:pic>
      <p:sp>
        <p:nvSpPr>
          <p:cNvPr id="23" name="Denkblase: wolkenförmig 22">
            <a:extLst>
              <a:ext uri="{FF2B5EF4-FFF2-40B4-BE49-F238E27FC236}">
                <a16:creationId xmlns:a16="http://schemas.microsoft.com/office/drawing/2014/main" id="{B0D82D50-75A9-14AA-4559-F83DD0C47175}"/>
              </a:ext>
            </a:extLst>
          </p:cNvPr>
          <p:cNvSpPr/>
          <p:nvPr/>
        </p:nvSpPr>
        <p:spPr>
          <a:xfrm>
            <a:off x="5894198" y="821872"/>
            <a:ext cx="2075169" cy="822646"/>
          </a:xfrm>
          <a:prstGeom prst="cloudCallout">
            <a:avLst>
              <a:gd name="adj1" fmla="val -69857"/>
              <a:gd name="adj2" fmla="val 71757"/>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821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081AD24-59E7-20BA-B007-F9FE6BCC7682}"/>
              </a:ext>
            </a:extLst>
          </p:cNvPr>
          <p:cNvPicPr>
            <a:picLocks noChangeAspect="1"/>
          </p:cNvPicPr>
          <p:nvPr/>
        </p:nvPicPr>
        <p:blipFill>
          <a:blip r:embed="rId3"/>
          <a:stretch>
            <a:fillRect/>
          </a:stretch>
        </p:blipFill>
        <p:spPr>
          <a:xfrm>
            <a:off x="3089129" y="1007117"/>
            <a:ext cx="2176554" cy="1734778"/>
          </a:xfrm>
          <a:prstGeom prst="rect">
            <a:avLst/>
          </a:prstGeom>
        </p:spPr>
      </p:pic>
      <p:sp>
        <p:nvSpPr>
          <p:cNvPr id="2" name="Titel 1">
            <a:extLst>
              <a:ext uri="{FF2B5EF4-FFF2-40B4-BE49-F238E27FC236}">
                <a16:creationId xmlns:a16="http://schemas.microsoft.com/office/drawing/2014/main" id="{146D6F06-144F-B0A6-37BF-9D51FD4867D2}"/>
              </a:ext>
            </a:extLst>
          </p:cNvPr>
          <p:cNvSpPr>
            <a:spLocks noGrp="1"/>
          </p:cNvSpPr>
          <p:nvPr>
            <p:ph type="title"/>
          </p:nvPr>
        </p:nvSpPr>
        <p:spPr/>
        <p:txBody>
          <a:bodyPr>
            <a:normAutofit/>
          </a:bodyPr>
          <a:lstStyle/>
          <a:p>
            <a:r>
              <a:rPr lang="en-US" dirty="0"/>
              <a:t>More statistics based on particle model</a:t>
            </a:r>
          </a:p>
        </p:txBody>
      </p:sp>
      <mc:AlternateContent xmlns:mc="http://schemas.openxmlformats.org/markup-compatibility/2006" xmlns:a14="http://schemas.microsoft.com/office/drawing/2010/main">
        <mc:Choice Requires="a14">
          <p:sp>
            <p:nvSpPr>
              <p:cNvPr id="5" name="Inhaltsplatzhalter 4">
                <a:extLst>
                  <a:ext uri="{FF2B5EF4-FFF2-40B4-BE49-F238E27FC236}">
                    <a16:creationId xmlns:a16="http://schemas.microsoft.com/office/drawing/2014/main" id="{5D837EEE-C6BD-BE0B-B53A-623998F9FD91}"/>
                  </a:ext>
                </a:extLst>
              </p:cNvPr>
              <p:cNvSpPr>
                <a:spLocks noGrp="1"/>
              </p:cNvSpPr>
              <p:nvPr>
                <p:ph sz="half" idx="1"/>
              </p:nvPr>
            </p:nvSpPr>
            <p:spPr/>
            <p:txBody>
              <a:bodyPr/>
              <a:lstStyle/>
              <a:p>
                <a:r>
                  <a:rPr lang="en-US" dirty="0"/>
                  <a:t>Generalized </a:t>
                </a:r>
                <a:r>
                  <a:rPr lang="en-US" dirty="0" err="1"/>
                  <a:t>Drude</a:t>
                </a:r>
                <a:endParaRPr lang="en-US" dirty="0"/>
              </a:p>
              <a:p>
                <a:endParaRPr lang="en-US" dirty="0"/>
              </a:p>
              <a:p>
                <a:pPr marL="0" indent="0">
                  <a:buNone/>
                </a:pPr>
                <a:endParaRPr lang="en-US" dirty="0"/>
              </a:p>
              <a:p>
                <a:pPr marL="457200" lvl="1" indent="0">
                  <a:buNone/>
                </a:pPr>
                <a:endParaRPr lang="en-US" dirty="0"/>
              </a:p>
              <a:p>
                <a:pPr lvl="1"/>
                <a:r>
                  <a:rPr lang="en-US" dirty="0"/>
                  <a:t>For shorter mean free path length</a:t>
                </a:r>
              </a:p>
              <a:p>
                <a:pPr lvl="2"/>
                <a:r>
                  <a:rPr lang="en-US" dirty="0"/>
                  <a:t>smaller fluctuations and higher resistivity</a:t>
                </a:r>
              </a:p>
              <a:p>
                <a:pPr lvl="1"/>
                <a:r>
                  <a:rPr lang="en-US" dirty="0"/>
                  <a:t>For longer mean free path length</a:t>
                </a:r>
              </a:p>
              <a:p>
                <a:pPr lvl="2"/>
                <a:r>
                  <a:rPr lang="en-US" dirty="0"/>
                  <a:t>larger fluctuations and smaller resistivity</a:t>
                </a:r>
              </a:p>
              <a:p>
                <a:r>
                  <a:rPr lang="en-US" dirty="0"/>
                  <a:t>Einstein: Connects: Diffusion and mobility</a:t>
                </a:r>
              </a:p>
              <a:p>
                <a:pPr lvl="1"/>
                <a:r>
                  <a:rPr lang="en-US" dirty="0"/>
                  <a:t>D=μ*</a:t>
                </a:r>
                <a:r>
                  <a:rPr lang="en-US" dirty="0" err="1"/>
                  <a:t>kT</a:t>
                </a:r>
                <a:r>
                  <a:rPr lang="en-US" dirty="0"/>
                  <a:t> (D: Diffusion constant, </a:t>
                </a:r>
                <a:r>
                  <a:rPr lang="el-GR" dirty="0"/>
                  <a:t>μ</a:t>
                </a:r>
                <a:r>
                  <a:rPr lang="de-CH" dirty="0"/>
                  <a:t>: </a:t>
                </a:r>
                <a:r>
                  <a:rPr lang="de-CH" dirty="0" err="1"/>
                  <a:t>mobility</a:t>
                </a:r>
                <a:r>
                  <a:rPr lang="de-CH" dirty="0"/>
                  <a:t>)</a:t>
                </a:r>
              </a:p>
              <a:p>
                <a:pPr lvl="1"/>
                <a:r>
                  <a:rPr lang="de-CH" dirty="0" err="1"/>
                  <a:t>Or</a:t>
                </a:r>
                <a:r>
                  <a:rPr lang="de-CH" dirty="0"/>
                  <a:t>: </a:t>
                </a:r>
                <a14:m>
                  <m:oMath xmlns:m="http://schemas.openxmlformats.org/officeDocument/2006/math">
                    <m:r>
                      <a:rPr lang="de-CH" i="1" dirty="0" smtClean="0">
                        <a:latin typeface="Cambria Math" panose="02040503050406030204" pitchFamily="18" charset="0"/>
                      </a:rPr>
                      <m:t>𝐷</m:t>
                    </m:r>
                    <m:r>
                      <a:rPr lang="de-CH" b="0" i="1" dirty="0" smtClean="0">
                        <a:latin typeface="Cambria Math" panose="02040503050406030204" pitchFamily="18" charset="0"/>
                      </a:rPr>
                      <m:t>=</m:t>
                    </m:r>
                    <m:f>
                      <m:fPr>
                        <m:ctrlPr>
                          <a:rPr lang="de-CH" b="0" i="1" dirty="0" smtClean="0">
                            <a:latin typeface="Cambria Math" panose="02040503050406030204" pitchFamily="18" charset="0"/>
                            <a:ea typeface="Cambria Math" panose="02040503050406030204" pitchFamily="18" charset="0"/>
                          </a:rPr>
                        </m:ctrlPr>
                      </m:fPr>
                      <m:num>
                        <m:r>
                          <a:rPr lang="de-CH" b="0" i="1" dirty="0" smtClean="0">
                            <a:latin typeface="Cambria Math" panose="02040503050406030204" pitchFamily="18" charset="0"/>
                            <a:ea typeface="Cambria Math" panose="02040503050406030204" pitchFamily="18" charset="0"/>
                          </a:rPr>
                          <m:t>𝜎</m:t>
                        </m:r>
                      </m:num>
                      <m:den>
                        <m:r>
                          <a:rPr lang="de-CH" b="0" i="1" dirty="0" smtClean="0">
                            <a:latin typeface="Cambria Math" panose="02040503050406030204" pitchFamily="18" charset="0"/>
                            <a:ea typeface="Cambria Math" panose="02040503050406030204" pitchFamily="18" charset="0"/>
                          </a:rPr>
                          <m:t>𝑛</m:t>
                        </m:r>
                      </m:den>
                    </m:f>
                    <m:r>
                      <a:rPr lang="de-CH" b="0" i="1" dirty="0" smtClean="0">
                        <a:latin typeface="Cambria Math" panose="02040503050406030204" pitchFamily="18" charset="0"/>
                        <a:ea typeface="Cambria Math" panose="02040503050406030204" pitchFamily="18" charset="0"/>
                      </a:rPr>
                      <m:t>∗</m:t>
                    </m:r>
                    <m:r>
                      <a:rPr lang="de-CH" b="0" i="1" dirty="0" smtClean="0">
                        <a:latin typeface="Cambria Math" panose="02040503050406030204" pitchFamily="18" charset="0"/>
                        <a:ea typeface="Cambria Math" panose="02040503050406030204" pitchFamily="18" charset="0"/>
                      </a:rPr>
                      <m:t>𝑘𝑇</m:t>
                    </m:r>
                    <m:r>
                      <a:rPr lang="de-CH" b="0" i="1" dirty="0" smtClean="0">
                        <a:latin typeface="Cambria Math" panose="02040503050406030204" pitchFamily="18" charset="0"/>
                        <a:ea typeface="Cambria Math" panose="02040503050406030204" pitchFamily="18" charset="0"/>
                      </a:rPr>
                      <m:t>, </m:t>
                    </m:r>
                    <m:r>
                      <a:rPr lang="de-CH" b="0" i="1" dirty="0" smtClean="0">
                        <a:latin typeface="Cambria Math" panose="02040503050406030204" pitchFamily="18" charset="0"/>
                        <a:ea typeface="Cambria Math" panose="02040503050406030204" pitchFamily="18" charset="0"/>
                      </a:rPr>
                      <m:t>𝑜𝑟</m:t>
                    </m:r>
                    <m:r>
                      <a:rPr lang="de-CH" b="0" i="1" dirty="0" smtClean="0">
                        <a:latin typeface="Cambria Math" panose="02040503050406030204" pitchFamily="18" charset="0"/>
                        <a:ea typeface="Cambria Math" panose="02040503050406030204" pitchFamily="18" charset="0"/>
                      </a:rPr>
                      <m:t> </m:t>
                    </m:r>
                    <m:r>
                      <a:rPr lang="de-CH" b="0" i="1" dirty="0" smtClean="0">
                        <a:latin typeface="Cambria Math" panose="02040503050406030204" pitchFamily="18" charset="0"/>
                        <a:ea typeface="Cambria Math" panose="02040503050406030204" pitchFamily="18" charset="0"/>
                      </a:rPr>
                      <m:t>𝐷</m:t>
                    </m:r>
                    <m:r>
                      <a:rPr lang="de-CH" b="0" i="1" dirty="0" smtClean="0">
                        <a:latin typeface="Cambria Math" panose="02040503050406030204" pitchFamily="18" charset="0"/>
                        <a:ea typeface="Cambria Math" panose="02040503050406030204" pitchFamily="18" charset="0"/>
                      </a:rPr>
                      <m:t>=</m:t>
                    </m:r>
                    <m:f>
                      <m:fPr>
                        <m:ctrlPr>
                          <a:rPr lang="de-CH" b="0" i="1" dirty="0" smtClean="0">
                            <a:latin typeface="Cambria Math" panose="02040503050406030204" pitchFamily="18" charset="0"/>
                            <a:ea typeface="Cambria Math" panose="02040503050406030204" pitchFamily="18" charset="0"/>
                          </a:rPr>
                        </m:ctrlPr>
                      </m:fPr>
                      <m:num>
                        <m:r>
                          <a:rPr lang="de-CH" b="0" i="1" dirty="0" smtClean="0">
                            <a:latin typeface="Cambria Math" panose="02040503050406030204" pitchFamily="18" charset="0"/>
                            <a:ea typeface="Cambria Math" panose="02040503050406030204" pitchFamily="18" charset="0"/>
                          </a:rPr>
                          <m:t>1</m:t>
                        </m:r>
                      </m:num>
                      <m:den>
                        <m:r>
                          <a:rPr lang="de-CH" b="0" i="1" dirty="0" smtClean="0">
                            <a:latin typeface="Cambria Math" panose="02040503050406030204" pitchFamily="18" charset="0"/>
                            <a:ea typeface="Cambria Math" panose="02040503050406030204" pitchFamily="18" charset="0"/>
                          </a:rPr>
                          <m:t>𝜌</m:t>
                        </m:r>
                        <m:r>
                          <a:rPr lang="de-CH" b="0" i="1" dirty="0" smtClean="0">
                            <a:latin typeface="Cambria Math" panose="02040503050406030204" pitchFamily="18" charset="0"/>
                            <a:ea typeface="Cambria Math" panose="02040503050406030204" pitchFamily="18" charset="0"/>
                          </a:rPr>
                          <m:t>∗</m:t>
                        </m:r>
                        <m:r>
                          <a:rPr lang="de-CH" b="0" i="1" dirty="0" smtClean="0">
                            <a:latin typeface="Cambria Math" panose="02040503050406030204" pitchFamily="18" charset="0"/>
                            <a:ea typeface="Cambria Math" panose="02040503050406030204" pitchFamily="18" charset="0"/>
                          </a:rPr>
                          <m:t>𝑛</m:t>
                        </m:r>
                      </m:den>
                    </m:f>
                    <m:r>
                      <a:rPr lang="de-CH" b="0" i="1" dirty="0" smtClean="0">
                        <a:latin typeface="Cambria Math" panose="02040503050406030204" pitchFamily="18" charset="0"/>
                        <a:ea typeface="Cambria Math" panose="02040503050406030204" pitchFamily="18" charset="0"/>
                      </a:rPr>
                      <m:t>∗</m:t>
                    </m:r>
                    <m:r>
                      <a:rPr lang="de-CH" b="0" i="1" dirty="0" smtClean="0">
                        <a:latin typeface="Cambria Math" panose="02040503050406030204" pitchFamily="18" charset="0"/>
                        <a:ea typeface="Cambria Math" panose="02040503050406030204" pitchFamily="18" charset="0"/>
                      </a:rPr>
                      <m:t>𝑘𝑇</m:t>
                    </m:r>
                  </m:oMath>
                </a14:m>
                <a:endParaRPr lang="en-US" dirty="0"/>
              </a:p>
              <a:p>
                <a:r>
                  <a:rPr lang="en-US" dirty="0"/>
                  <a:t>Fluctuation-Dissipation: Connects: Noise and resistivity</a:t>
                </a:r>
              </a:p>
              <a:p>
                <a:pPr lvl="1"/>
                <a:r>
                  <a:rPr lang="en-US" dirty="0"/>
                  <a:t>Complex derivation, one resulting formula is</a:t>
                </a:r>
              </a:p>
              <a:p>
                <a:pPr lvl="2"/>
                <a14:m>
                  <m:oMath xmlns:m="http://schemas.openxmlformats.org/officeDocument/2006/math">
                    <m:r>
                      <a:rPr lang="de-CH" b="0" i="1" smtClean="0">
                        <a:latin typeface="Cambria Math" panose="02040503050406030204" pitchFamily="18" charset="0"/>
                      </a:rPr>
                      <m:t>𝑆</m:t>
                    </m:r>
                    <m:d>
                      <m:dPr>
                        <m:ctrlPr>
                          <a:rPr lang="de-CH" b="0" i="1">
                            <a:latin typeface="Cambria Math" panose="02040503050406030204" pitchFamily="18" charset="0"/>
                          </a:rPr>
                        </m:ctrlPr>
                      </m:dPr>
                      <m:e>
                        <m:r>
                          <a:rPr lang="de-CH" b="0" i="1">
                            <a:latin typeface="Cambria Math" panose="02040503050406030204" pitchFamily="18" charset="0"/>
                          </a:rPr>
                          <m:t>𝑓</m:t>
                        </m:r>
                      </m:e>
                    </m:d>
                    <m:r>
                      <a:rPr lang="de-CH" b="0" i="1">
                        <a:latin typeface="Cambria Math" panose="02040503050406030204" pitchFamily="18" charset="0"/>
                      </a:rPr>
                      <m:t>=</m:t>
                    </m:r>
                    <m:r>
                      <a:rPr lang="de-CH" b="0" i="1" smtClean="0">
                        <a:latin typeface="Cambria Math" panose="02040503050406030204" pitchFamily="18" charset="0"/>
                      </a:rPr>
                      <m:t>2</m:t>
                    </m:r>
                    <m:r>
                      <a:rPr lang="de-CH" b="0" i="1" smtClean="0">
                        <a:latin typeface="Cambria Math" panose="02040503050406030204" pitchFamily="18" charset="0"/>
                      </a:rPr>
                      <m:t>𝑘𝑇</m:t>
                    </m:r>
                    <m:r>
                      <a:rPr lang="de-CH" b="0" i="1">
                        <a:latin typeface="Cambria Math" panose="02040503050406030204" pitchFamily="18" charset="0"/>
                      </a:rPr>
                      <m:t>∗</m:t>
                    </m:r>
                    <m:r>
                      <a:rPr lang="de-CH" b="0" i="1">
                        <a:latin typeface="Cambria Math" panose="02040503050406030204" pitchFamily="18" charset="0"/>
                      </a:rPr>
                      <m:t>𝑅𝑒</m:t>
                    </m:r>
                    <m:d>
                      <m:dPr>
                        <m:begChr m:val="["/>
                        <m:endChr m:val="]"/>
                        <m:ctrlPr>
                          <a:rPr lang="de-CH" b="0" i="1">
                            <a:latin typeface="Cambria Math" panose="02040503050406030204" pitchFamily="18" charset="0"/>
                          </a:rPr>
                        </m:ctrlPr>
                      </m:dPr>
                      <m:e>
                        <m:r>
                          <a:rPr lang="de-CH" b="0" i="1">
                            <a:latin typeface="Cambria Math" panose="02040503050406030204" pitchFamily="18" charset="0"/>
                            <a:ea typeface="Cambria Math" panose="02040503050406030204" pitchFamily="18" charset="0"/>
                          </a:rPr>
                          <m:t>𝛸</m:t>
                        </m:r>
                        <m:d>
                          <m:dPr>
                            <m:ctrlPr>
                              <a:rPr lang="de-CH" b="0" i="1">
                                <a:latin typeface="Cambria Math" panose="02040503050406030204" pitchFamily="18" charset="0"/>
                                <a:ea typeface="Cambria Math" panose="02040503050406030204" pitchFamily="18" charset="0"/>
                              </a:rPr>
                            </m:ctrlPr>
                          </m:dPr>
                          <m:e>
                            <m:r>
                              <a:rPr lang="de-CH" b="0" i="1">
                                <a:latin typeface="Cambria Math" panose="02040503050406030204" pitchFamily="18" charset="0"/>
                                <a:ea typeface="Cambria Math" panose="02040503050406030204" pitchFamily="18" charset="0"/>
                              </a:rPr>
                              <m:t>𝑓</m:t>
                            </m:r>
                          </m:e>
                        </m:d>
                      </m:e>
                    </m:d>
                  </m:oMath>
                </a14:m>
                <a:r>
                  <a:rPr lang="en-US" dirty="0"/>
                  <a:t> </a:t>
                </a:r>
              </a:p>
              <a:p>
                <a:endParaRPr lang="en-US" dirty="0"/>
              </a:p>
              <a:p>
                <a:endParaRPr lang="en-US" b="0" dirty="0"/>
              </a:p>
              <a:p>
                <a:endParaRPr lang="en-US" b="0" dirty="0"/>
              </a:p>
            </p:txBody>
          </p:sp>
        </mc:Choice>
        <mc:Fallback xmlns="">
          <p:sp>
            <p:nvSpPr>
              <p:cNvPr id="5" name="Inhaltsplatzhalter 4">
                <a:extLst>
                  <a:ext uri="{FF2B5EF4-FFF2-40B4-BE49-F238E27FC236}">
                    <a16:creationId xmlns:a16="http://schemas.microsoft.com/office/drawing/2014/main" id="{5D837EEE-C6BD-BE0B-B53A-623998F9FD91}"/>
                  </a:ext>
                </a:extLst>
              </p:cNvPr>
              <p:cNvSpPr>
                <a:spLocks noGrp="1" noRot="1" noChangeAspect="1" noMove="1" noResize="1" noEditPoints="1" noAdjustHandles="1" noChangeArrowheads="1" noChangeShapeType="1" noTextEdit="1"/>
              </p:cNvSpPr>
              <p:nvPr>
                <p:ph sz="half" idx="1"/>
              </p:nvPr>
            </p:nvSpPr>
            <p:spPr>
              <a:blipFill>
                <a:blip r:embed="rId4"/>
                <a:stretch>
                  <a:fillRect l="-1059" t="-1353" r="-1176" b="-38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C7939B9E-AE0A-125C-ACE5-2474973F0AA3}"/>
                  </a:ext>
                </a:extLst>
              </p:cNvPr>
              <p:cNvSpPr>
                <a:spLocks noGrp="1"/>
              </p:cNvSpPr>
              <p:nvPr>
                <p:ph sz="half" idx="2"/>
              </p:nvPr>
            </p:nvSpPr>
            <p:spPr/>
            <p:txBody>
              <a:bodyPr/>
              <a:lstStyle/>
              <a:p>
                <a:r>
                  <a:rPr lang="en-US" dirty="0"/>
                  <a:t>The fluctuation-dissipation theorem states</a:t>
                </a:r>
              </a:p>
              <a:p>
                <a14:m>
                  <m:oMath xmlns:m="http://schemas.openxmlformats.org/officeDocument/2006/math">
                    <m:r>
                      <a:rPr lang="de-CH" b="0" i="1">
                        <a:latin typeface="Cambria Math" panose="02040503050406030204" pitchFamily="18" charset="0"/>
                      </a:rPr>
                      <m:t>𝑆</m:t>
                    </m:r>
                    <m:d>
                      <m:dPr>
                        <m:ctrlPr>
                          <a:rPr lang="de-CH" b="0" i="1">
                            <a:latin typeface="Cambria Math" panose="02040503050406030204" pitchFamily="18" charset="0"/>
                          </a:rPr>
                        </m:ctrlPr>
                      </m:dPr>
                      <m:e>
                        <m:r>
                          <a:rPr lang="de-CH" b="0" i="1">
                            <a:latin typeface="Cambria Math" panose="02040503050406030204" pitchFamily="18" charset="0"/>
                          </a:rPr>
                          <m:t>𝑓</m:t>
                        </m:r>
                      </m:e>
                    </m:d>
                    <m:r>
                      <a:rPr lang="de-CH" b="0" i="1">
                        <a:latin typeface="Cambria Math" panose="02040503050406030204" pitchFamily="18" charset="0"/>
                      </a:rPr>
                      <m:t>=</m:t>
                    </m:r>
                    <m:r>
                      <a:rPr lang="de-CH" b="0" i="1" smtClean="0">
                        <a:latin typeface="Cambria Math" panose="02040503050406030204" pitchFamily="18" charset="0"/>
                      </a:rPr>
                      <m:t>2</m:t>
                    </m:r>
                    <m:r>
                      <a:rPr lang="de-CH" b="0" i="1" smtClean="0">
                        <a:latin typeface="Cambria Math" panose="02040503050406030204" pitchFamily="18" charset="0"/>
                      </a:rPr>
                      <m:t>𝑘𝑇</m:t>
                    </m:r>
                    <m:r>
                      <a:rPr lang="de-CH" b="0" i="1">
                        <a:latin typeface="Cambria Math" panose="02040503050406030204" pitchFamily="18" charset="0"/>
                      </a:rPr>
                      <m:t>∗</m:t>
                    </m:r>
                    <m:r>
                      <a:rPr lang="de-CH" b="0" i="1">
                        <a:latin typeface="Cambria Math" panose="02040503050406030204" pitchFamily="18" charset="0"/>
                      </a:rPr>
                      <m:t>𝑅𝑒</m:t>
                    </m:r>
                    <m:d>
                      <m:dPr>
                        <m:begChr m:val="["/>
                        <m:endChr m:val="]"/>
                        <m:ctrlPr>
                          <a:rPr lang="de-CH" b="0" i="1">
                            <a:latin typeface="Cambria Math" panose="02040503050406030204" pitchFamily="18" charset="0"/>
                          </a:rPr>
                        </m:ctrlPr>
                      </m:dPr>
                      <m:e>
                        <m:r>
                          <a:rPr lang="de-CH" b="0" i="1">
                            <a:latin typeface="Cambria Math" panose="02040503050406030204" pitchFamily="18" charset="0"/>
                            <a:ea typeface="Cambria Math" panose="02040503050406030204" pitchFamily="18" charset="0"/>
                          </a:rPr>
                          <m:t>𝛸</m:t>
                        </m:r>
                        <m:d>
                          <m:dPr>
                            <m:ctrlPr>
                              <a:rPr lang="de-CH" b="0" i="1">
                                <a:latin typeface="Cambria Math" panose="02040503050406030204" pitchFamily="18" charset="0"/>
                                <a:ea typeface="Cambria Math" panose="02040503050406030204" pitchFamily="18" charset="0"/>
                              </a:rPr>
                            </m:ctrlPr>
                          </m:dPr>
                          <m:e>
                            <m:r>
                              <a:rPr lang="de-CH" b="0" i="1">
                                <a:latin typeface="Cambria Math" panose="02040503050406030204" pitchFamily="18" charset="0"/>
                                <a:ea typeface="Cambria Math" panose="02040503050406030204" pitchFamily="18" charset="0"/>
                              </a:rPr>
                              <m:t>𝑓</m:t>
                            </m:r>
                          </m:e>
                        </m:d>
                      </m:e>
                    </m:d>
                  </m:oMath>
                </a14:m>
                <a:r>
                  <a:rPr lang="en-US" dirty="0"/>
                  <a:t> </a:t>
                </a:r>
              </a:p>
              <a:p>
                <a:pPr lvl="1"/>
                <a14:m>
                  <m:oMath xmlns:m="http://schemas.openxmlformats.org/officeDocument/2006/math">
                    <m:r>
                      <a:rPr lang="de-CH" b="0" i="1" smtClean="0">
                        <a:latin typeface="Cambria Math" panose="02040503050406030204" pitchFamily="18" charset="0"/>
                      </a:rPr>
                      <m:t>𝑆</m:t>
                    </m:r>
                    <m:d>
                      <m:dPr>
                        <m:ctrlPr>
                          <a:rPr lang="de-CH" b="0" i="1" smtClean="0">
                            <a:latin typeface="Cambria Math" panose="02040503050406030204" pitchFamily="18" charset="0"/>
                          </a:rPr>
                        </m:ctrlPr>
                      </m:dPr>
                      <m:e>
                        <m:r>
                          <a:rPr lang="de-CH" b="0" i="1" smtClean="0">
                            <a:latin typeface="Cambria Math" panose="02040503050406030204" pitchFamily="18" charset="0"/>
                          </a:rPr>
                          <m:t>𝑓</m:t>
                        </m:r>
                      </m:e>
                    </m:d>
                    <m:r>
                      <a:rPr lang="de-CH" b="0" i="1" smtClean="0">
                        <a:latin typeface="Cambria Math" panose="02040503050406030204" pitchFamily="18" charset="0"/>
                      </a:rPr>
                      <m:t>:</m:t>
                    </m:r>
                    <m:r>
                      <a:rPr lang="de-CH" b="0" i="1" smtClean="0">
                        <a:latin typeface="Cambria Math" panose="02040503050406030204" pitchFamily="18" charset="0"/>
                      </a:rPr>
                      <m:t>𝑡𝑤𝑜</m:t>
                    </m:r>
                    <m:r>
                      <a:rPr lang="de-CH" b="0" i="1" smtClean="0">
                        <a:latin typeface="Cambria Math" panose="02040503050406030204" pitchFamily="18" charset="0"/>
                      </a:rPr>
                      <m:t> </m:t>
                    </m:r>
                    <m:r>
                      <a:rPr lang="de-CH" b="0" i="1" smtClean="0">
                        <a:latin typeface="Cambria Math" panose="02040503050406030204" pitchFamily="18" charset="0"/>
                      </a:rPr>
                      <m:t>𝑠𝑖𝑑𝑒𝑑</m:t>
                    </m:r>
                    <m:r>
                      <a:rPr lang="de-CH" b="0" i="1" smtClean="0">
                        <a:latin typeface="Cambria Math" panose="02040503050406030204" pitchFamily="18" charset="0"/>
                      </a:rPr>
                      <m:t> </m:t>
                    </m:r>
                    <m:r>
                      <a:rPr lang="de-CH" b="0" i="1" smtClean="0">
                        <a:latin typeface="Cambria Math" panose="02040503050406030204" pitchFamily="18" charset="0"/>
                      </a:rPr>
                      <m:t>𝑠𝑝𝑒𝑐𝑡𝑟𝑎𝑙</m:t>
                    </m:r>
                    <m:r>
                      <a:rPr lang="de-CH" b="0" i="1" smtClean="0">
                        <a:latin typeface="Cambria Math" panose="02040503050406030204" pitchFamily="18" charset="0"/>
                      </a:rPr>
                      <m:t> </m:t>
                    </m:r>
                    <m:r>
                      <a:rPr lang="de-CH" b="0" i="1" smtClean="0">
                        <a:latin typeface="Cambria Math" panose="02040503050406030204" pitchFamily="18" charset="0"/>
                      </a:rPr>
                      <m:t>𝑑𝑒𝑛𝑠𝑖𝑡𝑦</m:t>
                    </m:r>
                    <m:r>
                      <a:rPr lang="de-CH" b="0" i="1" smtClean="0">
                        <a:latin typeface="Cambria Math" panose="02040503050406030204" pitchFamily="18" charset="0"/>
                      </a:rPr>
                      <m:t> </m:t>
                    </m:r>
                    <m:r>
                      <a:rPr lang="de-CH" b="0" i="1" smtClean="0">
                        <a:latin typeface="Cambria Math" panose="02040503050406030204" pitchFamily="18" charset="0"/>
                      </a:rPr>
                      <m:t>𝑜𝑓</m:t>
                    </m:r>
                    <m:r>
                      <a:rPr lang="de-CH" b="0" i="1" smtClean="0">
                        <a:latin typeface="Cambria Math" panose="02040503050406030204" pitchFamily="18" charset="0"/>
                      </a:rPr>
                      <m:t> </m:t>
                    </m:r>
                    <m:r>
                      <a:rPr lang="de-CH" b="0" i="1" smtClean="0">
                        <a:latin typeface="Cambria Math" panose="02040503050406030204" pitchFamily="18" charset="0"/>
                      </a:rPr>
                      <m:t>𝑛𝑜𝑖𝑠𝑒</m:t>
                    </m:r>
                  </m:oMath>
                </a14:m>
                <a:endParaRPr lang="de-CH" b="0" i="1" dirty="0">
                  <a:latin typeface="Cambria Math" panose="02040503050406030204" pitchFamily="18" charset="0"/>
                </a:endParaRPr>
              </a:p>
              <a:p>
                <a:pPr marL="457200" lvl="1" indent="0">
                  <a:buNone/>
                </a:pPr>
                <a:r>
                  <a:rPr lang="de-CH" b="0" dirty="0"/>
                  <a:t>	</a:t>
                </a:r>
                <a14:m>
                  <m:oMath xmlns:m="http://schemas.openxmlformats.org/officeDocument/2006/math">
                    <m:r>
                      <a:rPr lang="de-CH" b="0" i="1" smtClean="0">
                        <a:latin typeface="Cambria Math" panose="02040503050406030204" pitchFamily="18" charset="0"/>
                      </a:rPr>
                      <m:t> </m:t>
                    </m:r>
                    <m:r>
                      <a:rPr lang="de-CH" b="0" i="1" smtClean="0">
                        <a:latin typeface="Cambria Math" panose="02040503050406030204" pitchFamily="18" charset="0"/>
                      </a:rPr>
                      <m:t>𝑜𝑓</m:t>
                    </m:r>
                    <m:r>
                      <a:rPr lang="de-CH" b="0" i="1" smtClean="0">
                        <a:latin typeface="Cambria Math" panose="02040503050406030204" pitchFamily="18" charset="0"/>
                      </a:rPr>
                      <m:t> </m:t>
                    </m:r>
                    <m:r>
                      <a:rPr lang="de-CH" b="0" i="1" smtClean="0">
                        <a:latin typeface="Cambria Math" panose="02040503050406030204" pitchFamily="18" charset="0"/>
                      </a:rPr>
                      <m:t>𝑟𝑒𝑠𝑝𝑜𝑛𝑠𝑒</m:t>
                    </m:r>
                    <m:r>
                      <a:rPr lang="de-CH" b="0" i="1" smtClean="0">
                        <a:latin typeface="Cambria Math" panose="02040503050406030204" pitchFamily="18" charset="0"/>
                      </a:rPr>
                      <m:t> </m:t>
                    </m:r>
                    <m:r>
                      <a:rPr lang="de-CH" b="0" i="1" smtClean="0">
                        <a:latin typeface="Cambria Math" panose="02040503050406030204" pitchFamily="18" charset="0"/>
                      </a:rPr>
                      <m:t>𝑓𝑢𝑛𝑐𝑡𝑖𝑜𝑛</m:t>
                    </m:r>
                  </m:oMath>
                </a14:m>
                <a:r>
                  <a:rPr lang="de-CH" b="0" dirty="0"/>
                  <a:t> </a:t>
                </a:r>
              </a:p>
              <a:p>
                <a:pPr lvl="1"/>
                <a14:m>
                  <m:oMath xmlns:m="http://schemas.openxmlformats.org/officeDocument/2006/math">
                    <m:r>
                      <a:rPr lang="de-CH" i="1" smtClean="0">
                        <a:latin typeface="Cambria Math" panose="02040503050406030204" pitchFamily="18" charset="0"/>
                      </a:rPr>
                      <m:t>𝑘</m:t>
                    </m:r>
                    <m:r>
                      <a:rPr lang="de-CH" b="0" i="1" smtClean="0">
                        <a:latin typeface="Cambria Math" panose="02040503050406030204" pitchFamily="18" charset="0"/>
                      </a:rPr>
                      <m:t>𝑇</m:t>
                    </m:r>
                    <m:r>
                      <a:rPr lang="de-CH" b="0" i="1" smtClean="0">
                        <a:latin typeface="Cambria Math" panose="02040503050406030204" pitchFamily="18" charset="0"/>
                      </a:rPr>
                      <m:t>:</m:t>
                    </m:r>
                    <m:r>
                      <a:rPr lang="de-CH" b="0" i="1" smtClean="0">
                        <a:latin typeface="Cambria Math" panose="02040503050406030204" pitchFamily="18" charset="0"/>
                      </a:rPr>
                      <m:t>𝑡h𝑒𝑟𝑚𝑎𝑙</m:t>
                    </m:r>
                    <m:r>
                      <a:rPr lang="de-CH" b="0" i="1" smtClean="0">
                        <a:latin typeface="Cambria Math" panose="02040503050406030204" pitchFamily="18" charset="0"/>
                      </a:rPr>
                      <m:t> </m:t>
                    </m:r>
                    <m:r>
                      <a:rPr lang="de-CH" b="0" i="1" smtClean="0">
                        <a:latin typeface="Cambria Math" panose="02040503050406030204" pitchFamily="18" charset="0"/>
                      </a:rPr>
                      <m:t>𝑒𝑛𝑒𝑟𝑔𝑦</m:t>
                    </m:r>
                  </m:oMath>
                </a14:m>
                <a:endParaRPr lang="de-CH" b="0" dirty="0"/>
              </a:p>
              <a:p>
                <a:pPr lvl="1"/>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Χ</m:t>
                    </m:r>
                    <m:d>
                      <m:dPr>
                        <m:ctrlPr>
                          <a:rPr lang="de-CH" b="0" i="1" smtClean="0">
                            <a:latin typeface="Cambria Math" panose="02040503050406030204" pitchFamily="18" charset="0"/>
                            <a:ea typeface="Cambria Math" panose="02040503050406030204" pitchFamily="18" charset="0"/>
                          </a:rPr>
                        </m:ctrlPr>
                      </m:dPr>
                      <m:e>
                        <m:r>
                          <a:rPr lang="de-CH" b="0" i="1" smtClean="0">
                            <a:latin typeface="Cambria Math" panose="02040503050406030204" pitchFamily="18" charset="0"/>
                            <a:ea typeface="Cambria Math" panose="02040503050406030204" pitchFamily="18" charset="0"/>
                          </a:rPr>
                          <m:t>𝑓</m:t>
                        </m:r>
                      </m:e>
                    </m:d>
                    <m:r>
                      <a:rPr lang="de-CH" b="0" i="1" smtClean="0">
                        <a:latin typeface="Cambria Math" panose="02040503050406030204" pitchFamily="18" charset="0"/>
                        <a:ea typeface="Cambria Math" panose="02040503050406030204" pitchFamily="18" charset="0"/>
                      </a:rPr>
                      <m:t>:</m:t>
                    </m:r>
                    <m:r>
                      <a:rPr lang="de-CH" b="0" i="1" smtClean="0">
                        <a:latin typeface="Cambria Math" panose="02040503050406030204" pitchFamily="18" charset="0"/>
                        <a:ea typeface="Cambria Math" panose="02040503050406030204" pitchFamily="18" charset="0"/>
                      </a:rPr>
                      <m:t>𝑓𝑜𝑢𝑟𝑖𝑒𝑟</m:t>
                    </m:r>
                    <m:r>
                      <a:rPr lang="de-CH" b="0" i="1" smtClean="0">
                        <a:latin typeface="Cambria Math" panose="02040503050406030204" pitchFamily="18" charset="0"/>
                        <a:ea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𝑡𝑟𝑎𝑛𝑠𝑓𝑜𝑟𝑚</m:t>
                    </m:r>
                    <m:r>
                      <a:rPr lang="de-CH" b="0" i="1" smtClean="0">
                        <a:latin typeface="Cambria Math" panose="02040503050406030204" pitchFamily="18" charset="0"/>
                        <a:ea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𝑜𝑓</m:t>
                    </m:r>
                  </m:oMath>
                </a14:m>
                <a:endParaRPr lang="de-CH" b="0" i="1" dirty="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r>
                        <a:rPr lang="de-CH" b="0" i="1" smtClean="0">
                          <a:latin typeface="Cambria Math" panose="02040503050406030204" pitchFamily="18" charset="0"/>
                          <a:ea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𝑙𝑖𝑛𝑒𝑎𝑟</m:t>
                      </m:r>
                      <m:r>
                        <a:rPr lang="de-CH" b="0" i="1" smtClean="0">
                          <a:latin typeface="Cambria Math" panose="02040503050406030204" pitchFamily="18" charset="0"/>
                          <a:ea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𝑟𝑒𝑠𝑝𝑜𝑛𝑠𝑒</m:t>
                      </m:r>
                      <m:r>
                        <a:rPr lang="de-CH" b="0" i="1" smtClean="0">
                          <a:latin typeface="Cambria Math" panose="02040503050406030204" pitchFamily="18" charset="0"/>
                          <a:ea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𝑓𝑢𝑛𝑐𝑡𝑖𝑜𝑛</m:t>
                      </m:r>
                      <m:r>
                        <a:rPr lang="de-CH" b="0" i="1" smtClean="0">
                          <a:latin typeface="Cambria Math" panose="02040503050406030204" pitchFamily="18" charset="0"/>
                          <a:ea typeface="Cambria Math" panose="02040503050406030204" pitchFamily="18" charset="0"/>
                        </a:rPr>
                        <m:t> </m:t>
                      </m:r>
                      <m:r>
                        <m:rPr>
                          <m:sty m:val="p"/>
                        </m:rPr>
                        <a:rPr lang="el-GR" b="0" i="1" smtClean="0">
                          <a:latin typeface="Cambria Math" panose="02040503050406030204" pitchFamily="18" charset="0"/>
                          <a:ea typeface="Cambria Math" panose="02040503050406030204" pitchFamily="18" charset="0"/>
                        </a:rPr>
                        <m:t>Χ</m:t>
                      </m:r>
                      <m:r>
                        <a:rPr lang="de-CH" b="0" i="1" smtClean="0">
                          <a:latin typeface="Cambria Math" panose="02040503050406030204" pitchFamily="18" charset="0"/>
                          <a:ea typeface="Cambria Math" panose="02040503050406030204" pitchFamily="18" charset="0"/>
                        </a:rPr>
                        <m:t> (</m:t>
                      </m:r>
                      <m:r>
                        <a:rPr lang="de-CH" b="0" i="1" smtClean="0">
                          <a:latin typeface="Cambria Math" panose="02040503050406030204" pitchFamily="18" charset="0"/>
                          <a:ea typeface="Cambria Math" panose="02040503050406030204" pitchFamily="18" charset="0"/>
                        </a:rPr>
                        <m:t>𝑡</m:t>
                      </m:r>
                      <m:r>
                        <a:rPr lang="de-CH" b="0" i="1" smtClean="0">
                          <a:latin typeface="Cambria Math" panose="02040503050406030204" pitchFamily="18" charset="0"/>
                          <a:ea typeface="Cambria Math" panose="02040503050406030204" pitchFamily="18" charset="0"/>
                        </a:rPr>
                        <m:t>)</m:t>
                      </m:r>
                    </m:oMath>
                  </m:oMathPara>
                </a14:m>
                <a:endParaRPr lang="en-US" dirty="0"/>
              </a:p>
              <a:p>
                <a:pPr lvl="1"/>
                <a14:m>
                  <m:oMath xmlns:m="http://schemas.openxmlformats.org/officeDocument/2006/math">
                    <m:r>
                      <a:rPr lang="de-CH" b="0" i="1" smtClean="0">
                        <a:latin typeface="Cambria Math" panose="02040503050406030204" pitchFamily="18" charset="0"/>
                      </a:rPr>
                      <m:t>𝑓</m:t>
                    </m:r>
                    <m:r>
                      <a:rPr lang="de-CH" b="0" i="1" smtClean="0">
                        <a:latin typeface="Cambria Math" panose="02040503050406030204" pitchFamily="18" charset="0"/>
                      </a:rPr>
                      <m:t>:</m:t>
                    </m:r>
                    <m:r>
                      <a:rPr lang="de-CH" b="0" i="1" smtClean="0">
                        <a:latin typeface="Cambria Math" panose="02040503050406030204" pitchFamily="18" charset="0"/>
                      </a:rPr>
                      <m:t>𝑓𝑟𝑒𝑞𝑢𝑒𝑛𝑐𝑦</m:t>
                    </m:r>
                  </m:oMath>
                </a14:m>
                <a:endParaRPr lang="de-CH" b="0" dirty="0"/>
              </a:p>
              <a:p>
                <a:r>
                  <a:rPr lang="en-US" dirty="0"/>
                  <a:t>Thus for:</a:t>
                </a:r>
              </a:p>
              <a:p>
                <a:r>
                  <a:rPr lang="en-US" b="0" dirty="0"/>
                  <a:t>Parameter i as response to applied v</a:t>
                </a:r>
                <a:endParaRPr lang="de-CH" b="0" i="1" dirty="0">
                  <a:latin typeface="Cambria Math" panose="02040503050406030204" pitchFamily="18" charset="0"/>
                </a:endParaRPr>
              </a:p>
              <a:p>
                <a:pPr lvl="1"/>
                <a14:m>
                  <m:oMath xmlns:m="http://schemas.openxmlformats.org/officeDocument/2006/math">
                    <m:r>
                      <a:rPr lang="de-CH" b="0" i="1" smtClean="0">
                        <a:latin typeface="Cambria Math" panose="02040503050406030204" pitchFamily="18" charset="0"/>
                      </a:rPr>
                      <m:t>𝑆</m:t>
                    </m:r>
                    <m:d>
                      <m:dPr>
                        <m:ctrlPr>
                          <a:rPr lang="de-CH" i="1" smtClean="0">
                            <a:latin typeface="Cambria Math" panose="02040503050406030204" pitchFamily="18" charset="0"/>
                          </a:rPr>
                        </m:ctrlPr>
                      </m:dPr>
                      <m:e>
                        <m:r>
                          <a:rPr lang="de-CH" b="0" i="1" smtClean="0">
                            <a:latin typeface="Cambria Math" panose="02040503050406030204" pitchFamily="18" charset="0"/>
                          </a:rPr>
                          <m:t>𝑓</m:t>
                        </m:r>
                      </m:e>
                    </m:d>
                    <m:r>
                      <a:rPr lang="de-CH" b="0" i="1" smtClean="0">
                        <a:latin typeface="Cambria Math" panose="02040503050406030204" pitchFamily="18" charset="0"/>
                      </a:rPr>
                      <m:t>∗</m:t>
                    </m:r>
                    <m:r>
                      <a:rPr lang="el-GR" b="0" i="1" smtClean="0">
                        <a:latin typeface="Cambria Math" panose="02040503050406030204" pitchFamily="18" charset="0"/>
                        <a:ea typeface="Cambria Math" panose="02040503050406030204" pitchFamily="18" charset="0"/>
                      </a:rPr>
                      <m:t>𝛥</m:t>
                    </m:r>
                    <m:r>
                      <a:rPr lang="de-CH" b="0" i="1" smtClean="0">
                        <a:latin typeface="Cambria Math" panose="02040503050406030204" pitchFamily="18" charset="0"/>
                        <a:ea typeface="Cambria Math" panose="02040503050406030204" pitchFamily="18" charset="0"/>
                      </a:rPr>
                      <m:t>𝑓</m:t>
                    </m:r>
                    <m:r>
                      <a:rPr lang="de-CH" b="0" i="1" smtClean="0">
                        <a:latin typeface="Cambria Math" panose="02040503050406030204" pitchFamily="18" charset="0"/>
                        <a:ea typeface="Cambria Math" panose="02040503050406030204" pitchFamily="18" charset="0"/>
                      </a:rPr>
                      <m:t>= </m:t>
                    </m:r>
                    <m:acc>
                      <m:accPr>
                        <m:chr m:val="̅"/>
                        <m:ctrlPr>
                          <a:rPr lang="en-US" i="1">
                            <a:latin typeface="Cambria Math" panose="02040503050406030204" pitchFamily="18" charset="0"/>
                          </a:rPr>
                        </m:ctrlPr>
                      </m:accPr>
                      <m:e>
                        <m:sSubSup>
                          <m:sSubSupPr>
                            <m:ctrlPr>
                              <a:rPr lang="en-US" i="1">
                                <a:latin typeface="Cambria Math" panose="02040503050406030204" pitchFamily="18" charset="0"/>
                              </a:rPr>
                            </m:ctrlPr>
                          </m:sSubSupPr>
                          <m:e>
                            <m:r>
                              <a:rPr lang="de-CH" b="0" i="1">
                                <a:latin typeface="Cambria Math" panose="02040503050406030204" pitchFamily="18" charset="0"/>
                              </a:rPr>
                              <m:t>𝑖</m:t>
                            </m:r>
                          </m:e>
                          <m:sub>
                            <m:r>
                              <a:rPr lang="de-CH" b="0" i="1">
                                <a:latin typeface="Cambria Math" panose="02040503050406030204" pitchFamily="18" charset="0"/>
                              </a:rPr>
                              <m:t>𝑁</m:t>
                            </m:r>
                          </m:sub>
                          <m:sup>
                            <m:r>
                              <a:rPr lang="de-CH" b="0" i="1">
                                <a:latin typeface="Cambria Math" panose="02040503050406030204" pitchFamily="18" charset="0"/>
                              </a:rPr>
                              <m:t>2</m:t>
                            </m:r>
                          </m:sup>
                        </m:sSubSup>
                      </m:e>
                    </m:acc>
                    <m:r>
                      <a:rPr lang="de-CH" b="0" i="0"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𝜒</m:t>
                    </m:r>
                    <m:d>
                      <m:dPr>
                        <m:ctrlPr>
                          <a:rPr lang="de-CH" i="1" smtClean="0">
                            <a:latin typeface="Cambria Math" panose="02040503050406030204" pitchFamily="18" charset="0"/>
                            <a:ea typeface="Cambria Math" panose="02040503050406030204" pitchFamily="18" charset="0"/>
                          </a:rPr>
                        </m:ctrlPr>
                      </m:dPr>
                      <m:e>
                        <m:r>
                          <a:rPr lang="de-CH" b="0" i="1" smtClean="0">
                            <a:latin typeface="Cambria Math" panose="02040503050406030204" pitchFamily="18" charset="0"/>
                            <a:ea typeface="Cambria Math" panose="02040503050406030204" pitchFamily="18" charset="0"/>
                          </a:rPr>
                          <m:t>𝑓</m:t>
                        </m:r>
                      </m:e>
                    </m:d>
                    <m:r>
                      <a:rPr lang="de-CH" b="0" i="1" smtClean="0">
                        <a:latin typeface="Cambria Math" panose="02040503050406030204" pitchFamily="18" charset="0"/>
                        <a:ea typeface="Cambria Math" panose="02040503050406030204" pitchFamily="18" charset="0"/>
                      </a:rPr>
                      <m:t>=</m:t>
                    </m:r>
                    <m:f>
                      <m:fPr>
                        <m:ctrlPr>
                          <a:rPr lang="de-CH" i="1" smtClean="0">
                            <a:latin typeface="Cambria Math" panose="02040503050406030204" pitchFamily="18" charset="0"/>
                            <a:ea typeface="Cambria Math" panose="02040503050406030204" pitchFamily="18" charset="0"/>
                          </a:rPr>
                        </m:ctrlPr>
                      </m:fPr>
                      <m:num>
                        <m:r>
                          <a:rPr lang="de-CH" b="0" i="1" smtClean="0">
                            <a:latin typeface="Cambria Math" panose="02040503050406030204" pitchFamily="18" charset="0"/>
                            <a:ea typeface="Cambria Math" panose="02040503050406030204" pitchFamily="18" charset="0"/>
                          </a:rPr>
                          <m:t>1</m:t>
                        </m:r>
                      </m:num>
                      <m:den>
                        <m:r>
                          <a:rPr lang="de-CH" b="0" i="1" smtClean="0">
                            <a:latin typeface="Cambria Math" panose="02040503050406030204" pitchFamily="18" charset="0"/>
                            <a:ea typeface="Cambria Math" panose="02040503050406030204" pitchFamily="18" charset="0"/>
                          </a:rPr>
                          <m:t>𝑅</m:t>
                        </m:r>
                      </m:den>
                    </m:f>
                  </m:oMath>
                </a14:m>
                <a:endParaRPr lang="en-US" dirty="0"/>
              </a:p>
              <a:p>
                <a:r>
                  <a:rPr lang="en-US" dirty="0"/>
                  <a:t>Thus for one sided spectral density</a:t>
                </a:r>
              </a:p>
              <a:p>
                <a:pPr lvl="1"/>
                <a14:m>
                  <m:oMath xmlns:m="http://schemas.openxmlformats.org/officeDocument/2006/math">
                    <m:acc>
                      <m:accPr>
                        <m:chr m:val="̅"/>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sSubSup>
                          <m:sSubSup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SupPr>
                          <m:e>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e>
                          <m:sub>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𝑵</m:t>
                            </m:r>
                          </m:sub>
                          <m:sup>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𝟐</m:t>
                            </m:r>
                          </m:sup>
                        </m:sSubSup>
                      </m:e>
                    </m:acc>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𝟒</m:t>
                    </m:r>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𝒌𝑻</m:t>
                        </m:r>
                      </m:num>
                      <m:den>
                        <m:r>
                          <a:rPr kumimoji="0" lang="de-CH"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m:t>
                        </m:r>
                      </m:den>
                    </m:f>
                    <m:r>
                      <a:rPr kumimoji="0" lang="de-CH" sz="1800" b="1"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l-GR" sz="18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𝜟𝝂</m:t>
                    </m:r>
                  </m:oMath>
                </a14:m>
                <a:endParaRPr lang="en-US" dirty="0"/>
              </a:p>
              <a:p>
                <a:pPr lvl="1"/>
                <a:endParaRPr lang="en-US" dirty="0"/>
              </a:p>
              <a:p>
                <a:pPr lvl="1"/>
                <a:endParaRPr lang="en-US" dirty="0"/>
              </a:p>
            </p:txBody>
          </p:sp>
        </mc:Choice>
        <mc:Fallback xmlns="">
          <p:sp>
            <p:nvSpPr>
              <p:cNvPr id="3" name="Inhaltsplatzhalter 2">
                <a:extLst>
                  <a:ext uri="{FF2B5EF4-FFF2-40B4-BE49-F238E27FC236}">
                    <a16:creationId xmlns:a16="http://schemas.microsoft.com/office/drawing/2014/main" id="{C7939B9E-AE0A-125C-ACE5-2474973F0AA3}"/>
                  </a:ext>
                </a:extLst>
              </p:cNvPr>
              <p:cNvSpPr>
                <a:spLocks noGrp="1" noRot="1" noChangeAspect="1" noMove="1" noResize="1" noEditPoints="1" noAdjustHandles="1" noChangeArrowheads="1" noChangeShapeType="1" noTextEdit="1"/>
              </p:cNvSpPr>
              <p:nvPr>
                <p:ph sz="half" idx="2"/>
              </p:nvPr>
            </p:nvSpPr>
            <p:spPr>
              <a:blipFill>
                <a:blip r:embed="rId5"/>
                <a:stretch>
                  <a:fillRect l="-1059" t="-1353"/>
                </a:stretch>
              </a:blipFill>
            </p:spPr>
            <p:txBody>
              <a:bodyPr/>
              <a:lstStyle/>
              <a:p>
                <a:r>
                  <a:rPr lang="en-US">
                    <a:noFill/>
                  </a:rPr>
                  <a:t> </a:t>
                </a:r>
              </a:p>
            </p:txBody>
          </p:sp>
        </mc:Fallback>
      </mc:AlternateContent>
    </p:spTree>
    <p:extLst>
      <p:ext uri="{BB962C8B-B14F-4D97-AF65-F5344CB8AC3E}">
        <p14:creationId xmlns:p14="http://schemas.microsoft.com/office/powerpoint/2010/main" val="34076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CC6D1DA-5DC0-6F1C-003E-0B4A645C01C7}"/>
              </a:ext>
            </a:extLst>
          </p:cNvPr>
          <p:cNvPicPr>
            <a:picLocks noChangeAspect="1"/>
          </p:cNvPicPr>
          <p:nvPr/>
        </p:nvPicPr>
        <p:blipFill>
          <a:blip r:embed="rId3">
            <a:lum bright="-10000" contrast="30000"/>
          </a:blip>
          <a:stretch>
            <a:fillRect/>
          </a:stretch>
        </p:blipFill>
        <p:spPr>
          <a:xfrm>
            <a:off x="1181771" y="1712630"/>
            <a:ext cx="2081091" cy="1337844"/>
          </a:xfrm>
          <a:prstGeom prst="rect">
            <a:avLst/>
          </a:prstGeom>
          <a:noFill/>
        </p:spPr>
      </p:pic>
      <p:sp>
        <p:nvSpPr>
          <p:cNvPr id="5" name="Rechteck: abgerundete Ecken 4">
            <a:extLst>
              <a:ext uri="{FF2B5EF4-FFF2-40B4-BE49-F238E27FC236}">
                <a16:creationId xmlns:a16="http://schemas.microsoft.com/office/drawing/2014/main" id="{9A287AAA-29A3-BDD2-3BA6-C97EE97D82AC}"/>
              </a:ext>
            </a:extLst>
          </p:cNvPr>
          <p:cNvSpPr/>
          <p:nvPr/>
        </p:nvSpPr>
        <p:spPr>
          <a:xfrm>
            <a:off x="244962" y="1482028"/>
            <a:ext cx="3470207" cy="1666436"/>
          </a:xfrm>
          <a:prstGeom prst="round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T</a:t>
            </a:r>
          </a:p>
        </p:txBody>
      </p:sp>
      <p:sp>
        <p:nvSpPr>
          <p:cNvPr id="2" name="Titel 1">
            <a:extLst>
              <a:ext uri="{FF2B5EF4-FFF2-40B4-BE49-F238E27FC236}">
                <a16:creationId xmlns:a16="http://schemas.microsoft.com/office/drawing/2014/main" id="{85BDF42A-B03F-74CE-EA67-0C1C432402E3}"/>
              </a:ext>
            </a:extLst>
          </p:cNvPr>
          <p:cNvSpPr>
            <a:spLocks noGrp="1"/>
          </p:cNvSpPr>
          <p:nvPr>
            <p:ph type="title"/>
          </p:nvPr>
        </p:nvSpPr>
        <p:spPr>
          <a:xfrm>
            <a:off x="838200" y="365125"/>
            <a:ext cx="10907486" cy="674461"/>
          </a:xfrm>
        </p:spPr>
        <p:txBody>
          <a:bodyPr>
            <a:normAutofit/>
          </a:bodyPr>
          <a:lstStyle/>
          <a:p>
            <a:r>
              <a:rPr lang="en-US" dirty="0"/>
              <a:t>Thermodynamic derivation of Johnson Noise</a:t>
            </a:r>
          </a:p>
        </p:txBody>
      </p:sp>
      <p:sp>
        <p:nvSpPr>
          <p:cNvPr id="3" name="Inhaltsplatzhalter 2">
            <a:extLst>
              <a:ext uri="{FF2B5EF4-FFF2-40B4-BE49-F238E27FC236}">
                <a16:creationId xmlns:a16="http://schemas.microsoft.com/office/drawing/2014/main" id="{EEA3686F-A222-E281-A3D1-3B665414F7FB}"/>
              </a:ext>
            </a:extLst>
          </p:cNvPr>
          <p:cNvSpPr>
            <a:spLocks noGrp="1"/>
          </p:cNvSpPr>
          <p:nvPr>
            <p:ph sz="half" idx="1"/>
          </p:nvPr>
        </p:nvSpPr>
        <p:spPr>
          <a:xfrm>
            <a:off x="876300" y="1218973"/>
            <a:ext cx="5143501" cy="4957990"/>
          </a:xfrm>
        </p:spPr>
        <p:txBody>
          <a:bodyPr/>
          <a:lstStyle/>
          <a:p>
            <a:r>
              <a:rPr lang="en-US" dirty="0"/>
              <a:t>Transmission line (Z</a:t>
            </a:r>
            <a:r>
              <a:rPr lang="en-US" baseline="-25000" dirty="0"/>
              <a:t>0</a:t>
            </a:r>
            <a:r>
              <a:rPr lang="en-US" dirty="0"/>
              <a:t>) between R</a:t>
            </a:r>
            <a:r>
              <a:rPr lang="en-US" baseline="-25000" dirty="0"/>
              <a:t>1</a:t>
            </a:r>
            <a:r>
              <a:rPr lang="en-US" dirty="0"/>
              <a:t> and R</a:t>
            </a:r>
            <a:r>
              <a:rPr lang="en-US" baseline="-25000" dirty="0"/>
              <a:t>2</a:t>
            </a:r>
          </a:p>
          <a:p>
            <a:endParaRPr lang="en-US" baseline="-25000" dirty="0"/>
          </a:p>
          <a:p>
            <a:endParaRPr lang="en-US" baseline="-25000" dirty="0"/>
          </a:p>
          <a:p>
            <a:pPr marL="0" indent="0">
              <a:buNone/>
            </a:pPr>
            <a:endParaRPr lang="en-US" baseline="-25000" dirty="0"/>
          </a:p>
          <a:p>
            <a:endParaRPr lang="en-US" baseline="-25000" dirty="0"/>
          </a:p>
          <a:p>
            <a:pPr marL="0" indent="0">
              <a:buNone/>
            </a:pPr>
            <a:endParaRPr lang="en-US" baseline="-25000" dirty="0"/>
          </a:p>
          <a:p>
            <a:r>
              <a:rPr lang="en-US" dirty="0"/>
              <a:t>Modes on transmission line (standing wave)</a:t>
            </a:r>
          </a:p>
          <a:p>
            <a:endParaRPr lang="en-US" dirty="0"/>
          </a:p>
          <a:p>
            <a:pPr lvl="2"/>
            <a:endParaRPr lang="en-US" dirty="0"/>
          </a:p>
          <a:p>
            <a:pPr lvl="2"/>
            <a:r>
              <a:rPr lang="en-US" dirty="0"/>
              <a:t>v: voltage, ώ: frequency, k: wavevector, L: length</a:t>
            </a:r>
          </a:p>
          <a:p>
            <a:r>
              <a:rPr lang="en-US" dirty="0"/>
              <a:t>Number of modes per unit frequency</a:t>
            </a:r>
          </a:p>
          <a:p>
            <a:endParaRPr lang="en-US" dirty="0"/>
          </a:p>
          <a:p>
            <a:endParaRPr lang="en-US" dirty="0"/>
          </a:p>
          <a:p>
            <a:pPr lvl="2"/>
            <a:r>
              <a:rPr lang="en-US" i="1" dirty="0"/>
              <a:t>p</a:t>
            </a:r>
            <a:r>
              <a:rPr lang="en-US" dirty="0"/>
              <a:t>(</a:t>
            </a:r>
            <a:r>
              <a:rPr lang="el-GR" dirty="0"/>
              <a:t>ν</a:t>
            </a:r>
            <a:r>
              <a:rPr lang="de-CH" dirty="0"/>
              <a:t>): </a:t>
            </a:r>
            <a:r>
              <a:rPr lang="de-CH" dirty="0" err="1"/>
              <a:t>number</a:t>
            </a:r>
            <a:r>
              <a:rPr lang="de-CH" dirty="0"/>
              <a:t> </a:t>
            </a:r>
            <a:r>
              <a:rPr lang="de-CH" dirty="0" err="1"/>
              <a:t>of</a:t>
            </a:r>
            <a:r>
              <a:rPr lang="de-CH" dirty="0"/>
              <a:t> </a:t>
            </a:r>
            <a:r>
              <a:rPr lang="de-CH" dirty="0" err="1"/>
              <a:t>modes</a:t>
            </a:r>
            <a:r>
              <a:rPr lang="de-CH" dirty="0"/>
              <a:t> per </a:t>
            </a:r>
            <a:r>
              <a:rPr lang="de-CH" dirty="0" err="1"/>
              <a:t>unit</a:t>
            </a:r>
            <a:r>
              <a:rPr lang="de-CH" dirty="0"/>
              <a:t> </a:t>
            </a:r>
            <a:r>
              <a:rPr lang="de-CH" dirty="0" err="1"/>
              <a:t>frequency</a:t>
            </a:r>
            <a:endParaRPr lang="en-US" dirty="0"/>
          </a:p>
          <a:p>
            <a:pPr lvl="1"/>
            <a:endParaRPr lang="en-US" dirty="0"/>
          </a:p>
          <a:p>
            <a:endParaRPr lang="en-US" dirty="0"/>
          </a:p>
          <a:p>
            <a:pPr lvl="1"/>
            <a:endParaRPr lang="en-US" dirty="0"/>
          </a:p>
          <a:p>
            <a:pPr lvl="1"/>
            <a:endParaRPr lang="en-US" dirty="0"/>
          </a:p>
        </p:txBody>
      </p:sp>
      <mc:AlternateContent xmlns:mc="http://schemas.openxmlformats.org/markup-compatibility/2006" xmlns:a14="http://schemas.microsoft.com/office/drawing/2010/main">
        <mc:Choice Requires="a14">
          <p:sp>
            <p:nvSpPr>
              <p:cNvPr id="4" name="Inhaltsplatzhalter 3">
                <a:extLst>
                  <a:ext uri="{FF2B5EF4-FFF2-40B4-BE49-F238E27FC236}">
                    <a16:creationId xmlns:a16="http://schemas.microsoft.com/office/drawing/2014/main" id="{BC218EA5-6A7C-AF8C-AD45-58BD3F2F404C}"/>
                  </a:ext>
                </a:extLst>
              </p:cNvPr>
              <p:cNvSpPr>
                <a:spLocks noGrp="1"/>
              </p:cNvSpPr>
              <p:nvPr>
                <p:ph sz="half" idx="2"/>
              </p:nvPr>
            </p:nvSpPr>
            <p:spPr>
              <a:xfrm>
                <a:off x="6172200" y="1218973"/>
                <a:ext cx="5794872" cy="4957990"/>
              </a:xfrm>
            </p:spPr>
            <p:txBody>
              <a:bodyPr/>
              <a:lstStyle/>
              <a:p>
                <a:r>
                  <a:rPr lang="en-US" dirty="0"/>
                  <a:t>Power in thermal equilibrium per mode</a:t>
                </a:r>
              </a:p>
              <a:p>
                <a:endParaRPr lang="en-US" dirty="0"/>
              </a:p>
              <a:p>
                <a:endParaRPr lang="en-US" dirty="0"/>
              </a:p>
              <a:p>
                <a:endParaRPr lang="en-US" dirty="0"/>
              </a:p>
              <a:p>
                <a:endParaRPr lang="en-US" dirty="0"/>
              </a:p>
              <a:p>
                <a:endParaRPr lang="en-US" dirty="0"/>
              </a:p>
              <a:p>
                <a:r>
                  <a:rPr lang="en-US" dirty="0"/>
                  <a:t>Fact used that in thermal equilibrium (black body)</a:t>
                </a:r>
              </a:p>
              <a:p>
                <a:endParaRPr lang="en-US" dirty="0"/>
              </a:p>
              <a:p>
                <a:endParaRPr lang="en-US" dirty="0"/>
              </a:p>
              <a:p>
                <a:r>
                  <a:rPr lang="en-US" dirty="0"/>
                  <a:t>With P in electrical resistor</a:t>
                </a:r>
              </a:p>
              <a:p>
                <a:pPr lvl="1"/>
                <a14:m>
                  <m:oMath xmlns:m="http://schemas.openxmlformats.org/officeDocument/2006/math">
                    <m:r>
                      <a:rPr lang="de-CH" b="0" i="1" smtClean="0">
                        <a:latin typeface="Cambria Math" panose="02040503050406030204" pitchFamily="18" charset="0"/>
                      </a:rPr>
                      <m:t>𝑃</m:t>
                    </m:r>
                    <m:r>
                      <a:rPr lang="de-CH" b="0" i="1" smtClean="0">
                        <a:latin typeface="Cambria Math" panose="02040503050406030204" pitchFamily="18" charset="0"/>
                      </a:rPr>
                      <m:t>=</m:t>
                    </m:r>
                    <m:r>
                      <a:rPr lang="de-CH" b="0" i="1" smtClean="0">
                        <a:latin typeface="Cambria Math" panose="02040503050406030204" pitchFamily="18" charset="0"/>
                      </a:rPr>
                      <m:t>𝐼</m:t>
                    </m:r>
                    <m:r>
                      <a:rPr lang="de-CH" b="0" i="1" smtClean="0">
                        <a:latin typeface="Cambria Math" panose="02040503050406030204" pitchFamily="18" charset="0"/>
                      </a:rPr>
                      <m:t>∗</m:t>
                    </m:r>
                    <m:r>
                      <a:rPr lang="de-CH" b="0" i="1" smtClean="0">
                        <a:latin typeface="Cambria Math" panose="02040503050406030204" pitchFamily="18" charset="0"/>
                      </a:rPr>
                      <m:t>𝑉</m:t>
                    </m:r>
                    <m:r>
                      <a:rPr lang="de-CH" b="0" i="1" smtClean="0">
                        <a:latin typeface="Cambria Math" panose="02040503050406030204" pitchFamily="18" charset="0"/>
                      </a:rPr>
                      <m:t>=</m:t>
                    </m:r>
                    <m:f>
                      <m:fPr>
                        <m:ctrlPr>
                          <a:rPr lang="de-CH" b="0" i="1" smtClean="0">
                            <a:latin typeface="Cambria Math" panose="02040503050406030204" pitchFamily="18" charset="0"/>
                          </a:rPr>
                        </m:ctrlPr>
                      </m:fPr>
                      <m:num>
                        <m:sSup>
                          <m:sSupPr>
                            <m:ctrlPr>
                              <a:rPr lang="de-CH" b="0" i="1" smtClean="0">
                                <a:latin typeface="Cambria Math" panose="02040503050406030204" pitchFamily="18" charset="0"/>
                              </a:rPr>
                            </m:ctrlPr>
                          </m:sSupPr>
                          <m:e>
                            <m:r>
                              <a:rPr lang="de-CH" b="0" i="1" smtClean="0">
                                <a:latin typeface="Cambria Math" panose="02040503050406030204" pitchFamily="18" charset="0"/>
                              </a:rPr>
                              <m:t>𝑉</m:t>
                            </m:r>
                          </m:e>
                          <m:sup>
                            <m:r>
                              <a:rPr lang="de-CH" b="0" i="1" smtClean="0">
                                <a:latin typeface="Cambria Math" panose="02040503050406030204" pitchFamily="18" charset="0"/>
                              </a:rPr>
                              <m:t>2</m:t>
                            </m:r>
                          </m:sup>
                        </m:sSup>
                      </m:num>
                      <m:den>
                        <m:r>
                          <a:rPr lang="de-CH" b="0" i="1" smtClean="0">
                            <a:latin typeface="Cambria Math" panose="02040503050406030204" pitchFamily="18" charset="0"/>
                          </a:rPr>
                          <m:t>𝑅</m:t>
                        </m:r>
                      </m:den>
                    </m:f>
                    <m:r>
                      <a:rPr lang="de-CH" b="0" i="0" smtClean="0">
                        <a:latin typeface="Cambria Math" panose="02040503050406030204" pitchFamily="18" charset="0"/>
                      </a:rPr>
                      <m:t>=</m:t>
                    </m:r>
                    <m:r>
                      <m:rPr>
                        <m:sty m:val="p"/>
                      </m:rPr>
                      <a:rPr lang="de-CH" b="0" i="0" smtClean="0">
                        <a:latin typeface="Cambria Math" panose="02040503050406030204" pitchFamily="18" charset="0"/>
                      </a:rPr>
                      <m:t>R</m:t>
                    </m:r>
                    <m:r>
                      <a:rPr lang="de-CH" b="0" i="0" smtClean="0">
                        <a:latin typeface="Cambria Math" panose="02040503050406030204" pitchFamily="18" charset="0"/>
                      </a:rPr>
                      <m:t>∗</m:t>
                    </m:r>
                    <m:sSup>
                      <m:sSupPr>
                        <m:ctrlPr>
                          <a:rPr lang="de-CH" b="0" i="1" smtClean="0">
                            <a:latin typeface="Cambria Math" panose="02040503050406030204" pitchFamily="18" charset="0"/>
                          </a:rPr>
                        </m:ctrlPr>
                      </m:sSupPr>
                      <m:e>
                        <m:r>
                          <a:rPr lang="de-CH" b="0" i="1" smtClean="0">
                            <a:latin typeface="Cambria Math" panose="02040503050406030204" pitchFamily="18" charset="0"/>
                          </a:rPr>
                          <m:t>𝐼</m:t>
                        </m:r>
                      </m:e>
                      <m:sup>
                        <m:r>
                          <a:rPr lang="de-CH" b="0" i="1" smtClean="0">
                            <a:latin typeface="Cambria Math" panose="02040503050406030204" pitchFamily="18" charset="0"/>
                          </a:rPr>
                          <m:t>2</m:t>
                        </m:r>
                      </m:sup>
                    </m:sSup>
                  </m:oMath>
                </a14:m>
                <a:endParaRPr lang="en-US" b="0" dirty="0"/>
              </a:p>
            </p:txBody>
          </p:sp>
        </mc:Choice>
        <mc:Fallback xmlns="">
          <p:sp>
            <p:nvSpPr>
              <p:cNvPr id="4" name="Inhaltsplatzhalter 3">
                <a:extLst>
                  <a:ext uri="{FF2B5EF4-FFF2-40B4-BE49-F238E27FC236}">
                    <a16:creationId xmlns:a16="http://schemas.microsoft.com/office/drawing/2014/main" id="{BC218EA5-6A7C-AF8C-AD45-58BD3F2F404C}"/>
                  </a:ext>
                </a:extLst>
              </p:cNvPr>
              <p:cNvSpPr>
                <a:spLocks noGrp="1" noRot="1" noChangeAspect="1" noMove="1" noResize="1" noEditPoints="1" noAdjustHandles="1" noChangeArrowheads="1" noChangeShapeType="1" noTextEdit="1"/>
              </p:cNvSpPr>
              <p:nvPr>
                <p:ph sz="half" idx="2"/>
              </p:nvPr>
            </p:nvSpPr>
            <p:spPr>
              <a:xfrm>
                <a:off x="6172200" y="1218973"/>
                <a:ext cx="5794872" cy="4957990"/>
              </a:xfrm>
              <a:blipFill>
                <a:blip r:embed="rId4"/>
                <a:stretch>
                  <a:fillRect l="-947" t="-1353"/>
                </a:stretch>
              </a:blipFill>
            </p:spPr>
            <p:txBody>
              <a:bodyPr/>
              <a:lstStyle/>
              <a:p>
                <a:r>
                  <a:rPr lang="en-US">
                    <a:noFill/>
                  </a:rPr>
                  <a:t> </a:t>
                </a:r>
              </a:p>
            </p:txBody>
          </p:sp>
        </mc:Fallback>
      </mc:AlternateContent>
      <p:pic>
        <p:nvPicPr>
          <p:cNvPr id="11" name="Grafik 10">
            <a:extLst>
              <a:ext uri="{FF2B5EF4-FFF2-40B4-BE49-F238E27FC236}">
                <a16:creationId xmlns:a16="http://schemas.microsoft.com/office/drawing/2014/main" id="{2FC524AC-BF18-84EE-F983-8625BCBFE9BA}"/>
              </a:ext>
            </a:extLst>
          </p:cNvPr>
          <p:cNvPicPr>
            <a:picLocks noChangeAspect="1"/>
          </p:cNvPicPr>
          <p:nvPr/>
        </p:nvPicPr>
        <p:blipFill>
          <a:blip r:embed="rId5"/>
          <a:stretch>
            <a:fillRect/>
          </a:stretch>
        </p:blipFill>
        <p:spPr>
          <a:xfrm>
            <a:off x="1051015" y="3566394"/>
            <a:ext cx="2456901" cy="335309"/>
          </a:xfrm>
          <a:prstGeom prst="rect">
            <a:avLst/>
          </a:prstGeom>
        </p:spPr>
      </p:pic>
      <p:pic>
        <p:nvPicPr>
          <p:cNvPr id="13" name="Grafik 12">
            <a:extLst>
              <a:ext uri="{FF2B5EF4-FFF2-40B4-BE49-F238E27FC236}">
                <a16:creationId xmlns:a16="http://schemas.microsoft.com/office/drawing/2014/main" id="{1329BAAF-2FC4-5328-512F-89209CB1F4EB}"/>
              </a:ext>
            </a:extLst>
          </p:cNvPr>
          <p:cNvPicPr>
            <a:picLocks noChangeAspect="1"/>
          </p:cNvPicPr>
          <p:nvPr/>
        </p:nvPicPr>
        <p:blipFill>
          <a:blip r:embed="rId6"/>
          <a:stretch>
            <a:fillRect/>
          </a:stretch>
        </p:blipFill>
        <p:spPr>
          <a:xfrm>
            <a:off x="2041117" y="3901703"/>
            <a:ext cx="3283027" cy="291947"/>
          </a:xfrm>
          <a:prstGeom prst="rect">
            <a:avLst/>
          </a:prstGeom>
        </p:spPr>
      </p:pic>
      <p:pic>
        <p:nvPicPr>
          <p:cNvPr id="19" name="Grafik 18">
            <a:extLst>
              <a:ext uri="{FF2B5EF4-FFF2-40B4-BE49-F238E27FC236}">
                <a16:creationId xmlns:a16="http://schemas.microsoft.com/office/drawing/2014/main" id="{27BBAE42-5D8B-42DD-6AC6-2276CF4FC4C2}"/>
              </a:ext>
            </a:extLst>
          </p:cNvPr>
          <p:cNvPicPr>
            <a:picLocks noChangeAspect="1"/>
          </p:cNvPicPr>
          <p:nvPr/>
        </p:nvPicPr>
        <p:blipFill>
          <a:blip r:embed="rId7"/>
          <a:stretch>
            <a:fillRect/>
          </a:stretch>
        </p:blipFill>
        <p:spPr>
          <a:xfrm>
            <a:off x="3262862" y="5291344"/>
            <a:ext cx="1101687" cy="374573"/>
          </a:xfrm>
          <a:prstGeom prst="rect">
            <a:avLst/>
          </a:prstGeom>
        </p:spPr>
      </p:pic>
      <p:pic>
        <p:nvPicPr>
          <p:cNvPr id="23" name="Grafik 22">
            <a:extLst>
              <a:ext uri="{FF2B5EF4-FFF2-40B4-BE49-F238E27FC236}">
                <a16:creationId xmlns:a16="http://schemas.microsoft.com/office/drawing/2014/main" id="{6E11CD63-C395-0F1E-B5D7-539F09DE7BDD}"/>
              </a:ext>
            </a:extLst>
          </p:cNvPr>
          <p:cNvPicPr>
            <a:picLocks noChangeAspect="1"/>
          </p:cNvPicPr>
          <p:nvPr/>
        </p:nvPicPr>
        <p:blipFill>
          <a:blip r:embed="rId8"/>
          <a:stretch>
            <a:fillRect/>
          </a:stretch>
        </p:blipFill>
        <p:spPr>
          <a:xfrm>
            <a:off x="894342" y="5145371"/>
            <a:ext cx="2071171" cy="666520"/>
          </a:xfrm>
          <a:prstGeom prst="rect">
            <a:avLst/>
          </a:prstGeom>
        </p:spPr>
      </p:pic>
      <p:pic>
        <p:nvPicPr>
          <p:cNvPr id="25" name="Grafik 24">
            <a:extLst>
              <a:ext uri="{FF2B5EF4-FFF2-40B4-BE49-F238E27FC236}">
                <a16:creationId xmlns:a16="http://schemas.microsoft.com/office/drawing/2014/main" id="{30F42DF2-9163-A9F6-57DC-B4C3132CEE95}"/>
              </a:ext>
            </a:extLst>
          </p:cNvPr>
          <p:cNvPicPr>
            <a:picLocks noChangeAspect="1"/>
          </p:cNvPicPr>
          <p:nvPr/>
        </p:nvPicPr>
        <p:blipFill>
          <a:blip r:embed="rId9"/>
          <a:stretch>
            <a:fillRect/>
          </a:stretch>
        </p:blipFill>
        <p:spPr>
          <a:xfrm>
            <a:off x="6132387" y="1640609"/>
            <a:ext cx="3811836" cy="589402"/>
          </a:xfrm>
          <a:prstGeom prst="rect">
            <a:avLst/>
          </a:prstGeom>
        </p:spPr>
      </p:pic>
      <p:pic>
        <p:nvPicPr>
          <p:cNvPr id="29" name="Grafik 28">
            <a:extLst>
              <a:ext uri="{FF2B5EF4-FFF2-40B4-BE49-F238E27FC236}">
                <a16:creationId xmlns:a16="http://schemas.microsoft.com/office/drawing/2014/main" id="{B6593358-C7AC-0220-6338-FD73BC20D754}"/>
              </a:ext>
            </a:extLst>
          </p:cNvPr>
          <p:cNvPicPr>
            <a:picLocks noChangeAspect="1"/>
          </p:cNvPicPr>
          <p:nvPr/>
        </p:nvPicPr>
        <p:blipFill>
          <a:blip r:embed="rId10"/>
          <a:stretch>
            <a:fillRect/>
          </a:stretch>
        </p:blipFill>
        <p:spPr>
          <a:xfrm>
            <a:off x="6172200" y="2198993"/>
            <a:ext cx="5794872" cy="1393634"/>
          </a:xfrm>
          <a:prstGeom prst="rect">
            <a:avLst/>
          </a:prstGeom>
        </p:spPr>
      </p:pic>
      <p:pic>
        <p:nvPicPr>
          <p:cNvPr id="31" name="Grafik 30">
            <a:extLst>
              <a:ext uri="{FF2B5EF4-FFF2-40B4-BE49-F238E27FC236}">
                <a16:creationId xmlns:a16="http://schemas.microsoft.com/office/drawing/2014/main" id="{0427BABC-A392-ED00-E550-A1E1D4318AA8}"/>
              </a:ext>
            </a:extLst>
          </p:cNvPr>
          <p:cNvPicPr>
            <a:picLocks noChangeAspect="1"/>
          </p:cNvPicPr>
          <p:nvPr/>
        </p:nvPicPr>
        <p:blipFill>
          <a:blip r:embed="rId11"/>
          <a:stretch>
            <a:fillRect/>
          </a:stretch>
        </p:blipFill>
        <p:spPr>
          <a:xfrm>
            <a:off x="6356591" y="3973718"/>
            <a:ext cx="4076241" cy="771181"/>
          </a:xfrm>
          <a:prstGeom prst="rect">
            <a:avLst/>
          </a:prstGeom>
          <a:ln w="15875">
            <a:solidFill>
              <a:schemeClr val="accent1"/>
            </a:solidFill>
          </a:ln>
        </p:spPr>
      </p:pic>
      <p:pic>
        <p:nvPicPr>
          <p:cNvPr id="37" name="Grafik 36">
            <a:extLst>
              <a:ext uri="{FF2B5EF4-FFF2-40B4-BE49-F238E27FC236}">
                <a16:creationId xmlns:a16="http://schemas.microsoft.com/office/drawing/2014/main" id="{17DDC0EB-1015-94B4-C76E-AD08B3ACC335}"/>
              </a:ext>
            </a:extLst>
          </p:cNvPr>
          <p:cNvPicPr>
            <a:picLocks noChangeAspect="1"/>
          </p:cNvPicPr>
          <p:nvPr/>
        </p:nvPicPr>
        <p:blipFill>
          <a:blip r:embed="rId12"/>
          <a:stretch>
            <a:fillRect/>
          </a:stretch>
        </p:blipFill>
        <p:spPr>
          <a:xfrm>
            <a:off x="6345839" y="5701360"/>
            <a:ext cx="2243522" cy="816935"/>
          </a:xfrm>
          <a:prstGeom prst="rect">
            <a:avLst/>
          </a:prstGeom>
          <a:solidFill>
            <a:schemeClr val="bg1"/>
          </a:solidFill>
        </p:spPr>
      </p:pic>
      <p:pic>
        <p:nvPicPr>
          <p:cNvPr id="39" name="Grafik 38">
            <a:extLst>
              <a:ext uri="{FF2B5EF4-FFF2-40B4-BE49-F238E27FC236}">
                <a16:creationId xmlns:a16="http://schemas.microsoft.com/office/drawing/2014/main" id="{99EBD25F-B531-01E5-BE46-AF5574F4CD87}"/>
              </a:ext>
            </a:extLst>
          </p:cNvPr>
          <p:cNvPicPr>
            <a:picLocks noChangeAspect="1"/>
          </p:cNvPicPr>
          <p:nvPr/>
        </p:nvPicPr>
        <p:blipFill>
          <a:blip r:embed="rId13"/>
          <a:stretch>
            <a:fillRect/>
          </a:stretch>
        </p:blipFill>
        <p:spPr>
          <a:xfrm>
            <a:off x="8763000" y="5759276"/>
            <a:ext cx="1804572" cy="701101"/>
          </a:xfrm>
          <a:prstGeom prst="rect">
            <a:avLst/>
          </a:prstGeom>
        </p:spPr>
      </p:pic>
      <p:cxnSp>
        <p:nvCxnSpPr>
          <p:cNvPr id="8" name="Gerader Verbinder 7">
            <a:extLst>
              <a:ext uri="{FF2B5EF4-FFF2-40B4-BE49-F238E27FC236}">
                <a16:creationId xmlns:a16="http://schemas.microsoft.com/office/drawing/2014/main" id="{8FB6705A-38A1-8E9F-42B3-91F4DE6500BF}"/>
              </a:ext>
            </a:extLst>
          </p:cNvPr>
          <p:cNvCxnSpPr>
            <a:cxnSpLocks/>
          </p:cNvCxnSpPr>
          <p:nvPr/>
        </p:nvCxnSpPr>
        <p:spPr>
          <a:xfrm>
            <a:off x="1329539" y="1978854"/>
            <a:ext cx="1423155"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3E1A50EB-3547-DFC7-343F-CB6F626D5291}"/>
              </a:ext>
            </a:extLst>
          </p:cNvPr>
          <p:cNvCxnSpPr>
            <a:cxnSpLocks/>
          </p:cNvCxnSpPr>
          <p:nvPr/>
        </p:nvCxnSpPr>
        <p:spPr>
          <a:xfrm>
            <a:off x="1396245" y="2895810"/>
            <a:ext cx="1423155"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A6A697E2-DD3B-D0C4-0AFA-C57704727F14}"/>
              </a:ext>
            </a:extLst>
          </p:cNvPr>
          <p:cNvSpPr txBox="1"/>
          <p:nvPr/>
        </p:nvSpPr>
        <p:spPr>
          <a:xfrm>
            <a:off x="1525680" y="2635777"/>
            <a:ext cx="649380" cy="369332"/>
          </a:xfrm>
          <a:prstGeom prst="rect">
            <a:avLst/>
          </a:prstGeom>
          <a:noFill/>
        </p:spPr>
        <p:txBody>
          <a:bodyPr wrap="square" rtlCol="0">
            <a:spAutoFit/>
          </a:bodyPr>
          <a:lstStyle/>
          <a:p>
            <a:r>
              <a:rPr lang="en-US" dirty="0"/>
              <a:t>Z</a:t>
            </a:r>
            <a:r>
              <a:rPr lang="en-US" baseline="-25000" dirty="0"/>
              <a:t>0</a:t>
            </a:r>
          </a:p>
        </p:txBody>
      </p:sp>
      <p:sp>
        <p:nvSpPr>
          <p:cNvPr id="14" name="Textfeld 13">
            <a:extLst>
              <a:ext uri="{FF2B5EF4-FFF2-40B4-BE49-F238E27FC236}">
                <a16:creationId xmlns:a16="http://schemas.microsoft.com/office/drawing/2014/main" id="{69D2FB52-02F0-74F5-9FEA-02EEC8006F84}"/>
              </a:ext>
            </a:extLst>
          </p:cNvPr>
          <p:cNvSpPr txBox="1"/>
          <p:nvPr/>
        </p:nvSpPr>
        <p:spPr>
          <a:xfrm>
            <a:off x="2830615" y="2049883"/>
            <a:ext cx="649380" cy="369332"/>
          </a:xfrm>
          <a:prstGeom prst="rect">
            <a:avLst/>
          </a:prstGeom>
          <a:noFill/>
        </p:spPr>
        <p:txBody>
          <a:bodyPr wrap="square" rtlCol="0">
            <a:spAutoFit/>
          </a:bodyPr>
          <a:lstStyle/>
          <a:p>
            <a:r>
              <a:rPr lang="en-US" dirty="0"/>
              <a:t>R=Z</a:t>
            </a:r>
            <a:r>
              <a:rPr lang="en-US" baseline="-25000" dirty="0"/>
              <a:t>0</a:t>
            </a:r>
          </a:p>
        </p:txBody>
      </p:sp>
      <p:sp>
        <p:nvSpPr>
          <p:cNvPr id="15" name="Textfeld 14">
            <a:extLst>
              <a:ext uri="{FF2B5EF4-FFF2-40B4-BE49-F238E27FC236}">
                <a16:creationId xmlns:a16="http://schemas.microsoft.com/office/drawing/2014/main" id="{48F43A17-DA35-3F0B-2F4E-381F9CA365E5}"/>
              </a:ext>
            </a:extLst>
          </p:cNvPr>
          <p:cNvSpPr txBox="1"/>
          <p:nvPr/>
        </p:nvSpPr>
        <p:spPr>
          <a:xfrm>
            <a:off x="780882" y="2575228"/>
            <a:ext cx="649380" cy="369332"/>
          </a:xfrm>
          <a:prstGeom prst="rect">
            <a:avLst/>
          </a:prstGeom>
          <a:noFill/>
        </p:spPr>
        <p:txBody>
          <a:bodyPr wrap="square" rtlCol="0">
            <a:spAutoFit/>
          </a:bodyPr>
          <a:lstStyle/>
          <a:p>
            <a:r>
              <a:rPr lang="en-US" dirty="0"/>
              <a:t>R=Z</a:t>
            </a:r>
            <a:r>
              <a:rPr lang="en-US" baseline="-25000" dirty="0"/>
              <a:t>0</a:t>
            </a:r>
          </a:p>
        </p:txBody>
      </p:sp>
      <p:sp>
        <p:nvSpPr>
          <p:cNvPr id="16" name="Textfeld 15">
            <a:extLst>
              <a:ext uri="{FF2B5EF4-FFF2-40B4-BE49-F238E27FC236}">
                <a16:creationId xmlns:a16="http://schemas.microsoft.com/office/drawing/2014/main" id="{85A8A9DE-B9B9-0AAE-A434-BF77153D57C6}"/>
              </a:ext>
            </a:extLst>
          </p:cNvPr>
          <p:cNvSpPr txBox="1"/>
          <p:nvPr/>
        </p:nvSpPr>
        <p:spPr>
          <a:xfrm>
            <a:off x="1437250" y="1709561"/>
            <a:ext cx="568943" cy="383586"/>
          </a:xfrm>
          <a:prstGeom prst="rect">
            <a:avLst/>
          </a:prstGeom>
          <a:noFill/>
        </p:spPr>
        <p:txBody>
          <a:bodyPr wrap="square" rtlCol="0">
            <a:spAutoFit/>
          </a:bodyPr>
          <a:lstStyle/>
          <a:p>
            <a:r>
              <a:rPr lang="en-US" dirty="0"/>
              <a:t>Z</a:t>
            </a:r>
            <a:r>
              <a:rPr lang="en-US" baseline="-25000" dirty="0"/>
              <a:t>0</a:t>
            </a:r>
          </a:p>
        </p:txBody>
      </p:sp>
      <p:pic>
        <p:nvPicPr>
          <p:cNvPr id="9" name="Grafik 8">
            <a:extLst>
              <a:ext uri="{FF2B5EF4-FFF2-40B4-BE49-F238E27FC236}">
                <a16:creationId xmlns:a16="http://schemas.microsoft.com/office/drawing/2014/main" id="{3F5F360F-7B2A-2FFA-7BDA-16288FBC291F}"/>
              </a:ext>
            </a:extLst>
          </p:cNvPr>
          <p:cNvPicPr>
            <a:picLocks noChangeAspect="1"/>
          </p:cNvPicPr>
          <p:nvPr/>
        </p:nvPicPr>
        <p:blipFill>
          <a:blip r:embed="rId14"/>
          <a:stretch>
            <a:fillRect/>
          </a:stretch>
        </p:blipFill>
        <p:spPr>
          <a:xfrm>
            <a:off x="1406677" y="1515081"/>
            <a:ext cx="1346017" cy="183269"/>
          </a:xfrm>
          <a:prstGeom prst="rect">
            <a:avLst/>
          </a:prstGeom>
        </p:spPr>
      </p:pic>
    </p:spTree>
    <p:extLst>
      <p:ext uri="{BB962C8B-B14F-4D97-AF65-F5344CB8AC3E}">
        <p14:creationId xmlns:p14="http://schemas.microsoft.com/office/powerpoint/2010/main" val="1239757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879E49-7E6B-8BB4-D35E-56FA1E983073}"/>
              </a:ext>
            </a:extLst>
          </p:cNvPr>
          <p:cNvSpPr>
            <a:spLocks noGrp="1"/>
          </p:cNvSpPr>
          <p:nvPr>
            <p:ph type="title"/>
          </p:nvPr>
        </p:nvSpPr>
        <p:spPr/>
        <p:txBody>
          <a:bodyPr/>
          <a:lstStyle/>
          <a:p>
            <a:r>
              <a:rPr lang="en-US" dirty="0"/>
              <a:t>Discussion:</a:t>
            </a:r>
          </a:p>
        </p:txBody>
      </p:sp>
      <p:sp>
        <p:nvSpPr>
          <p:cNvPr id="3" name="Inhaltsplatzhalter 2">
            <a:extLst>
              <a:ext uri="{FF2B5EF4-FFF2-40B4-BE49-F238E27FC236}">
                <a16:creationId xmlns:a16="http://schemas.microsoft.com/office/drawing/2014/main" id="{FEF2C3C3-6A8C-8AFA-3FB8-B405FF122BDF}"/>
              </a:ext>
            </a:extLst>
          </p:cNvPr>
          <p:cNvSpPr>
            <a:spLocks noGrp="1"/>
          </p:cNvSpPr>
          <p:nvPr>
            <p:ph idx="1"/>
          </p:nvPr>
        </p:nvSpPr>
        <p:spPr/>
        <p:txBody>
          <a:bodyPr/>
          <a:lstStyle/>
          <a:p>
            <a:r>
              <a:rPr lang="en-US" dirty="0"/>
              <a:t>Particle model derivation of resistivity, shot noise and Johnson noise:</a:t>
            </a:r>
          </a:p>
          <a:p>
            <a:pPr lvl="1"/>
            <a:r>
              <a:rPr lang="en-US" dirty="0"/>
              <a:t>Drude model: Simplified model of n particles of mass m and free path length </a:t>
            </a:r>
            <a:r>
              <a:rPr lang="el-GR" dirty="0"/>
              <a:t>λ</a:t>
            </a:r>
            <a:r>
              <a:rPr lang="de-CH" dirty="0"/>
              <a:t> (</a:t>
            </a:r>
            <a:r>
              <a:rPr lang="de-CH" dirty="0" err="1"/>
              <a:t>scatter</a:t>
            </a:r>
            <a:r>
              <a:rPr lang="de-CH" dirty="0"/>
              <a:t> time </a:t>
            </a:r>
            <a:r>
              <a:rPr lang="el-GR" dirty="0"/>
              <a:t>τ</a:t>
            </a:r>
            <a:r>
              <a:rPr lang="de-CH" dirty="0"/>
              <a:t>)</a:t>
            </a:r>
          </a:p>
          <a:p>
            <a:pPr lvl="2"/>
            <a:r>
              <a:rPr lang="en-US" dirty="0"/>
              <a:t>Basic entities such as number of particles, their mass as well as the free path length cannot be measured and are either calculated by treating electrons as a wave in the material or determined to fit the measurable entities such as I, R or even noise.</a:t>
            </a:r>
          </a:p>
          <a:p>
            <a:pPr lvl="2"/>
            <a:r>
              <a:rPr lang="en-US" dirty="0"/>
              <a:t>Resistivity</a:t>
            </a:r>
          </a:p>
          <a:p>
            <a:pPr lvl="3"/>
            <a:r>
              <a:rPr lang="en-US" dirty="0"/>
              <a:t>The standard </a:t>
            </a:r>
            <a:r>
              <a:rPr lang="en-US" dirty="0" err="1"/>
              <a:t>Drude</a:t>
            </a:r>
            <a:r>
              <a:rPr lang="en-US" dirty="0"/>
              <a:t> model is used to model resulting current for an applied voltage in thermodynamic equilibrium</a:t>
            </a:r>
          </a:p>
          <a:p>
            <a:pPr lvl="2"/>
            <a:r>
              <a:rPr lang="en-US" dirty="0"/>
              <a:t>Shot noise</a:t>
            </a:r>
          </a:p>
          <a:p>
            <a:pPr lvl="3"/>
            <a:r>
              <a:rPr lang="en-US" dirty="0"/>
              <a:t>Analyzing current flow based on single events leads to a relation between fluctuations for current flow </a:t>
            </a:r>
          </a:p>
          <a:p>
            <a:pPr lvl="2"/>
            <a:r>
              <a:rPr lang="en-US" dirty="0"/>
              <a:t>Johnson noise</a:t>
            </a:r>
          </a:p>
          <a:p>
            <a:pPr lvl="3"/>
            <a:r>
              <a:rPr lang="en-US" dirty="0"/>
              <a:t>Johnson noise is derived based on a combination of shot noise and the </a:t>
            </a:r>
            <a:r>
              <a:rPr lang="en-US" dirty="0" err="1"/>
              <a:t>drude</a:t>
            </a:r>
            <a:r>
              <a:rPr lang="en-US" dirty="0"/>
              <a:t> resistivity model, as an example of an extremely </a:t>
            </a:r>
            <a:r>
              <a:rPr lang="en-US" dirty="0" err="1"/>
              <a:t>simplied</a:t>
            </a:r>
            <a:r>
              <a:rPr lang="en-US" dirty="0"/>
              <a:t> statistical mechanical model</a:t>
            </a:r>
          </a:p>
          <a:p>
            <a:pPr lvl="1"/>
            <a:r>
              <a:rPr lang="en-US" dirty="0"/>
              <a:t>Deep statistical mechanics leads to</a:t>
            </a:r>
          </a:p>
          <a:p>
            <a:pPr lvl="2"/>
            <a:r>
              <a:rPr lang="en-US" dirty="0"/>
              <a:t>Einstein: Relation between diffusion due to thermal forces and movement due to an external force</a:t>
            </a:r>
          </a:p>
          <a:p>
            <a:pPr lvl="2"/>
            <a:r>
              <a:rPr lang="en-US" dirty="0"/>
              <a:t>Fluctuation-dissipation theorem: Relation between random movement (Noise) and resistance to external force</a:t>
            </a:r>
          </a:p>
          <a:p>
            <a:pPr lvl="2"/>
            <a:r>
              <a:rPr lang="en-US" dirty="0"/>
              <a:t>Black body radiation: By adding quantum to statistical mechanics Planck derived the famous black body radiation formula</a:t>
            </a:r>
          </a:p>
          <a:p>
            <a:pPr lvl="2"/>
            <a:endParaRPr lang="en-US" dirty="0"/>
          </a:p>
          <a:p>
            <a:pPr lvl="2"/>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Relation between resistance to externally applied disturbance (dissipation) and resistance to thermal fluctuations: Fluctuation-dissipation theorem</a:t>
            </a:r>
          </a:p>
          <a:p>
            <a:pPr lvl="2"/>
            <a:r>
              <a:rPr lang="en-US" dirty="0"/>
              <a:t>Most elegant method as it makes no assumptions about inner structure or environment and it relates from first principles the measured entities I, R and T</a:t>
            </a:r>
          </a:p>
          <a:p>
            <a:pPr lvl="1"/>
            <a:r>
              <a:rPr lang="de-CH" dirty="0"/>
              <a:t>Drude </a:t>
            </a:r>
            <a:r>
              <a:rPr lang="de-CH" dirty="0" err="1"/>
              <a:t>model</a:t>
            </a:r>
            <a:r>
              <a:rPr lang="de-CH" dirty="0"/>
              <a:t> </a:t>
            </a:r>
            <a:r>
              <a:rPr lang="de-CH" dirty="0" err="1"/>
              <a:t>gives</a:t>
            </a:r>
            <a:r>
              <a:rPr lang="de-CH" dirty="0"/>
              <a:t> </a:t>
            </a:r>
            <a:r>
              <a:rPr lang="de-CH" dirty="0" err="1"/>
              <a:t>useful</a:t>
            </a:r>
            <a:r>
              <a:rPr lang="de-CH" dirty="0"/>
              <a:t> </a:t>
            </a:r>
            <a:r>
              <a:rPr lang="de-CH" dirty="0" err="1"/>
              <a:t>insight</a:t>
            </a:r>
            <a:r>
              <a:rPr lang="de-CH" dirty="0"/>
              <a:t> </a:t>
            </a:r>
            <a:r>
              <a:rPr lang="de-CH" dirty="0" err="1"/>
              <a:t>into</a:t>
            </a:r>
            <a:r>
              <a:rPr lang="de-CH" dirty="0"/>
              <a:t> </a:t>
            </a:r>
            <a:r>
              <a:rPr lang="de-CH" dirty="0" err="1"/>
              <a:t>resistivity</a:t>
            </a:r>
            <a:r>
              <a:rPr lang="de-CH" dirty="0"/>
              <a:t> and also Johnson </a:t>
            </a:r>
            <a:r>
              <a:rPr lang="de-CH" dirty="0" err="1"/>
              <a:t>noise</a:t>
            </a:r>
            <a:r>
              <a:rPr lang="de-CH" dirty="0"/>
              <a:t> (</a:t>
            </a:r>
            <a:r>
              <a:rPr lang="de-CH" dirty="0" err="1"/>
              <a:t>both</a:t>
            </a:r>
            <a:r>
              <a:rPr lang="de-CH" dirty="0"/>
              <a:t> in </a:t>
            </a:r>
            <a:r>
              <a:rPr lang="de-CH" dirty="0" err="1"/>
              <a:t>equilibrium</a:t>
            </a:r>
            <a:r>
              <a:rPr lang="de-CH" dirty="0"/>
              <a:t>) </a:t>
            </a:r>
            <a:r>
              <a:rPr lang="de-CH" dirty="0" err="1"/>
              <a:t>as</a:t>
            </a:r>
            <a:r>
              <a:rPr lang="de-CH" dirty="0"/>
              <a:t> </a:t>
            </a:r>
            <a:r>
              <a:rPr lang="de-CH" dirty="0" err="1"/>
              <a:t>well</a:t>
            </a:r>
            <a:r>
              <a:rPr lang="de-CH" dirty="0"/>
              <a:t> </a:t>
            </a:r>
            <a:r>
              <a:rPr lang="de-CH" dirty="0" err="1"/>
              <a:t>as</a:t>
            </a:r>
            <a:r>
              <a:rPr lang="de-CH" dirty="0"/>
              <a:t> </a:t>
            </a:r>
            <a:r>
              <a:rPr lang="de-CH" dirty="0" err="1"/>
              <a:t>shot</a:t>
            </a:r>
            <a:r>
              <a:rPr lang="de-CH" dirty="0"/>
              <a:t> </a:t>
            </a:r>
            <a:r>
              <a:rPr lang="de-CH" dirty="0" err="1"/>
              <a:t>noise</a:t>
            </a:r>
            <a:r>
              <a:rPr lang="de-CH" dirty="0"/>
              <a:t> (non-equilibrium)</a:t>
            </a:r>
          </a:p>
          <a:p>
            <a:pPr lvl="1"/>
            <a:r>
              <a:rPr lang="de-CH" dirty="0"/>
              <a:t>Drude </a:t>
            </a:r>
            <a:r>
              <a:rPr lang="de-CH" dirty="0" err="1"/>
              <a:t>model</a:t>
            </a:r>
            <a:r>
              <a:rPr lang="de-CH" dirty="0"/>
              <a:t> </a:t>
            </a:r>
            <a:r>
              <a:rPr lang="de-CH" dirty="0" err="1"/>
              <a:t>based</a:t>
            </a:r>
            <a:r>
              <a:rPr lang="de-CH" dirty="0"/>
              <a:t> on </a:t>
            </a:r>
            <a:r>
              <a:rPr lang="de-CH" dirty="0" err="1"/>
              <a:t>many</a:t>
            </a:r>
            <a:r>
              <a:rPr lang="de-CH" dirty="0"/>
              <a:t> </a:t>
            </a:r>
            <a:r>
              <a:rPr lang="de-CH" dirty="0" err="1"/>
              <a:t>assumptions</a:t>
            </a:r>
            <a:r>
              <a:rPr lang="de-CH" dirty="0"/>
              <a:t> on </a:t>
            </a:r>
            <a:r>
              <a:rPr lang="de-CH" dirty="0" err="1"/>
              <a:t>detailed</a:t>
            </a:r>
            <a:r>
              <a:rPr lang="de-CH" dirty="0"/>
              <a:t> </a:t>
            </a:r>
            <a:r>
              <a:rPr lang="de-CH" dirty="0" err="1"/>
              <a:t>inner</a:t>
            </a:r>
            <a:r>
              <a:rPr lang="de-CH" dirty="0"/>
              <a:t> </a:t>
            </a:r>
            <a:r>
              <a:rPr lang="de-CH" dirty="0" err="1"/>
              <a:t>works</a:t>
            </a:r>
            <a:r>
              <a:rPr lang="de-CH" dirty="0"/>
              <a:t>, </a:t>
            </a:r>
            <a:r>
              <a:rPr lang="de-CH" dirty="0" err="1"/>
              <a:t>fitted</a:t>
            </a:r>
            <a:r>
              <a:rPr lang="de-CH" dirty="0"/>
              <a:t> </a:t>
            </a:r>
            <a:r>
              <a:rPr lang="de-CH" dirty="0" err="1"/>
              <a:t>to</a:t>
            </a:r>
            <a:r>
              <a:rPr lang="de-CH" dirty="0"/>
              <a:t> match </a:t>
            </a:r>
            <a:r>
              <a:rPr lang="de-CH" dirty="0" err="1"/>
              <a:t>observations</a:t>
            </a:r>
            <a:r>
              <a:rPr lang="de-CH" dirty="0"/>
              <a:t> and </a:t>
            </a:r>
            <a:r>
              <a:rPr lang="de-CH" dirty="0" err="1"/>
              <a:t>fails</a:t>
            </a:r>
            <a:r>
              <a:rPr lang="de-CH" dirty="0"/>
              <a:t> </a:t>
            </a:r>
            <a:r>
              <a:rPr lang="de-CH" dirty="0" err="1"/>
              <a:t>to</a:t>
            </a:r>
            <a:r>
              <a:rPr lang="de-CH" dirty="0"/>
              <a:t> </a:t>
            </a:r>
            <a:r>
              <a:rPr lang="de-CH" dirty="0" err="1"/>
              <a:t>predict</a:t>
            </a:r>
            <a:r>
              <a:rPr lang="de-CH" dirty="0"/>
              <a:t> </a:t>
            </a:r>
            <a:r>
              <a:rPr lang="de-CH" dirty="0" err="1"/>
              <a:t>temperature</a:t>
            </a:r>
            <a:r>
              <a:rPr lang="de-CH" dirty="0"/>
              <a:t> </a:t>
            </a:r>
            <a:r>
              <a:rPr lang="de-CH" dirty="0" err="1"/>
              <a:t>dependence</a:t>
            </a:r>
            <a:r>
              <a:rPr lang="de-CH" dirty="0"/>
              <a:t> </a:t>
            </a:r>
            <a:r>
              <a:rPr lang="de-CH" dirty="0" err="1"/>
              <a:t>of</a:t>
            </a:r>
            <a:r>
              <a:rPr lang="de-CH" dirty="0"/>
              <a:t> </a:t>
            </a:r>
            <a:r>
              <a:rPr lang="de-CH" dirty="0" err="1"/>
              <a:t>resistivity</a:t>
            </a:r>
            <a:r>
              <a:rPr lang="de-CH" dirty="0"/>
              <a:t> etc.</a:t>
            </a:r>
          </a:p>
          <a:p>
            <a:r>
              <a:rPr lang="en-US" dirty="0"/>
              <a:t>Alternative models to calculate Johnson noise</a:t>
            </a:r>
          </a:p>
          <a:p>
            <a:pPr lvl="1"/>
            <a:r>
              <a:rPr lang="en-US" dirty="0"/>
              <a:t>Equilibrium of resistance with black body energy of environment</a:t>
            </a:r>
          </a:p>
          <a:p>
            <a:pPr lvl="2"/>
            <a:r>
              <a:rPr lang="en-US" dirty="0"/>
              <a:t>Mostly used in textbooks. Elegant as it makes no assumptions about inner structure or environment but assumes equilibrium with environment. It relates from first principles the measured entities I, R  and T.</a:t>
            </a:r>
          </a:p>
          <a:p>
            <a:pPr marL="457200" lvl="1" indent="0">
              <a:buNone/>
            </a:pPr>
            <a:endParaRPr lang="en-US" dirty="0"/>
          </a:p>
          <a:p>
            <a:pPr lvl="2"/>
            <a:endParaRPr lang="en-US" dirty="0"/>
          </a:p>
          <a:p>
            <a:pPr lvl="2"/>
            <a:endParaRPr lang="en-US" dirty="0"/>
          </a:p>
        </p:txBody>
      </p:sp>
    </p:spTree>
    <p:extLst>
      <p:ext uri="{BB962C8B-B14F-4D97-AF65-F5344CB8AC3E}">
        <p14:creationId xmlns:p14="http://schemas.microsoft.com/office/powerpoint/2010/main" val="1529834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AF6DD4-2090-0D97-A994-DC74E80A1B36}"/>
              </a:ext>
            </a:extLst>
          </p:cNvPr>
          <p:cNvSpPr>
            <a:spLocks noGrp="1"/>
          </p:cNvSpPr>
          <p:nvPr>
            <p:ph type="title"/>
          </p:nvPr>
        </p:nvSpPr>
        <p:spPr/>
        <p:txBody>
          <a:bodyPr/>
          <a:lstStyle/>
          <a:p>
            <a:r>
              <a:rPr lang="en-US" dirty="0"/>
              <a:t>Appendix</a:t>
            </a:r>
          </a:p>
        </p:txBody>
      </p:sp>
      <p:sp>
        <p:nvSpPr>
          <p:cNvPr id="3" name="Inhaltsplatzhalter 2">
            <a:extLst>
              <a:ext uri="{FF2B5EF4-FFF2-40B4-BE49-F238E27FC236}">
                <a16:creationId xmlns:a16="http://schemas.microsoft.com/office/drawing/2014/main" id="{81D1E8AA-6D46-C792-F1A1-03B27609F884}"/>
              </a:ext>
            </a:extLst>
          </p:cNvPr>
          <p:cNvSpPr>
            <a:spLocks noGrp="1"/>
          </p:cNvSpPr>
          <p:nvPr>
            <p:ph idx="1"/>
          </p:nvPr>
        </p:nvSpPr>
        <p:spPr/>
        <p:txBody>
          <a:bodyPr/>
          <a:lstStyle/>
          <a:p>
            <a:r>
              <a:rPr lang="en-US" dirty="0"/>
              <a:t>Rigorous derivation (Amon Yariv)</a:t>
            </a:r>
          </a:p>
          <a:p>
            <a:r>
              <a:rPr lang="en-US" dirty="0"/>
              <a:t>Ideal gas and kinetic energy of particles</a:t>
            </a:r>
          </a:p>
          <a:p>
            <a:endParaRPr lang="en-US" dirty="0"/>
          </a:p>
        </p:txBody>
      </p:sp>
    </p:spTree>
    <p:extLst>
      <p:ext uri="{BB962C8B-B14F-4D97-AF65-F5344CB8AC3E}">
        <p14:creationId xmlns:p14="http://schemas.microsoft.com/office/powerpoint/2010/main" val="3656133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43099-4F53-B59D-13AD-609D84606BC0}"/>
              </a:ext>
            </a:extLst>
          </p:cNvPr>
          <p:cNvSpPr>
            <a:spLocks noGrp="1"/>
          </p:cNvSpPr>
          <p:nvPr>
            <p:ph type="title"/>
          </p:nvPr>
        </p:nvSpPr>
        <p:spPr/>
        <p:txBody>
          <a:bodyPr/>
          <a:lstStyle/>
          <a:p>
            <a:r>
              <a:rPr lang="en-US" dirty="0"/>
              <a:t>Rigorous derivation</a:t>
            </a:r>
          </a:p>
        </p:txBody>
      </p:sp>
      <p:sp>
        <p:nvSpPr>
          <p:cNvPr id="3" name="Inhaltsplatzhalter 2">
            <a:extLst>
              <a:ext uri="{FF2B5EF4-FFF2-40B4-BE49-F238E27FC236}">
                <a16:creationId xmlns:a16="http://schemas.microsoft.com/office/drawing/2014/main" id="{DA0BE0E3-80A0-962A-79C0-52607D751B3B}"/>
              </a:ext>
            </a:extLst>
          </p:cNvPr>
          <p:cNvSpPr>
            <a:spLocks noGrp="1"/>
          </p:cNvSpPr>
          <p:nvPr>
            <p:ph idx="1"/>
          </p:nvPr>
        </p:nvSpPr>
        <p:spPr/>
        <p:txBody>
          <a:bodyPr/>
          <a:lstStyle/>
          <a:p>
            <a:r>
              <a:rPr lang="en-US" dirty="0"/>
              <a:t>Optical Electronics in Communication Systems, ISBN 0-19-510626-1, PP. 359-372, by Amnon Yariv</a:t>
            </a:r>
          </a:p>
        </p:txBody>
      </p:sp>
    </p:spTree>
    <p:extLst>
      <p:ext uri="{BB962C8B-B14F-4D97-AF65-F5344CB8AC3E}">
        <p14:creationId xmlns:p14="http://schemas.microsoft.com/office/powerpoint/2010/main" val="628115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1C4DFC2-8528-39DC-36F4-DED8BC8977AE}"/>
              </a:ext>
            </a:extLst>
          </p:cNvPr>
          <p:cNvPicPr>
            <a:picLocks noChangeAspect="1"/>
          </p:cNvPicPr>
          <p:nvPr/>
        </p:nvPicPr>
        <p:blipFill>
          <a:blip r:embed="rId2"/>
          <a:stretch>
            <a:fillRect/>
          </a:stretch>
        </p:blipFill>
        <p:spPr>
          <a:xfrm>
            <a:off x="2111828" y="511630"/>
            <a:ext cx="7762207" cy="6051262"/>
          </a:xfrm>
          <a:prstGeom prst="rect">
            <a:avLst/>
          </a:prstGeom>
        </p:spPr>
      </p:pic>
    </p:spTree>
    <p:extLst>
      <p:ext uri="{BB962C8B-B14F-4D97-AF65-F5344CB8AC3E}">
        <p14:creationId xmlns:p14="http://schemas.microsoft.com/office/powerpoint/2010/main" val="254200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9B07E26-9E02-F367-2B78-5BBD9E496EF5}"/>
              </a:ext>
            </a:extLst>
          </p:cNvPr>
          <p:cNvPicPr>
            <a:picLocks noChangeAspect="1"/>
          </p:cNvPicPr>
          <p:nvPr/>
        </p:nvPicPr>
        <p:blipFill>
          <a:blip r:embed="rId2"/>
          <a:stretch>
            <a:fillRect/>
          </a:stretch>
        </p:blipFill>
        <p:spPr>
          <a:xfrm>
            <a:off x="1937656" y="589014"/>
            <a:ext cx="7987301" cy="6110629"/>
          </a:xfrm>
          <a:prstGeom prst="rect">
            <a:avLst/>
          </a:prstGeom>
        </p:spPr>
      </p:pic>
    </p:spTree>
    <p:extLst>
      <p:ext uri="{BB962C8B-B14F-4D97-AF65-F5344CB8AC3E}">
        <p14:creationId xmlns:p14="http://schemas.microsoft.com/office/powerpoint/2010/main" val="131237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50452BAE-5C85-F9A1-6802-092DFE0B5404}"/>
              </a:ext>
            </a:extLst>
          </p:cNvPr>
          <p:cNvPicPr>
            <a:picLocks noChangeAspect="1"/>
          </p:cNvPicPr>
          <p:nvPr/>
        </p:nvPicPr>
        <p:blipFill>
          <a:blip r:embed="rId2"/>
          <a:stretch>
            <a:fillRect/>
          </a:stretch>
        </p:blipFill>
        <p:spPr>
          <a:xfrm>
            <a:off x="1493121" y="624597"/>
            <a:ext cx="9205758" cy="5608806"/>
          </a:xfrm>
          <a:prstGeom prst="rect">
            <a:avLst/>
          </a:prstGeom>
        </p:spPr>
      </p:pic>
    </p:spTree>
    <p:extLst>
      <p:ext uri="{BB962C8B-B14F-4D97-AF65-F5344CB8AC3E}">
        <p14:creationId xmlns:p14="http://schemas.microsoft.com/office/powerpoint/2010/main" val="3065971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53C6728-CA35-2C79-7197-A9D70E5E36CA}"/>
              </a:ext>
            </a:extLst>
          </p:cNvPr>
          <p:cNvPicPr>
            <a:picLocks noChangeAspect="1"/>
          </p:cNvPicPr>
          <p:nvPr/>
        </p:nvPicPr>
        <p:blipFill>
          <a:blip r:embed="rId2"/>
          <a:stretch>
            <a:fillRect/>
          </a:stretch>
        </p:blipFill>
        <p:spPr>
          <a:xfrm>
            <a:off x="1474069" y="620786"/>
            <a:ext cx="9243861" cy="5616427"/>
          </a:xfrm>
          <a:prstGeom prst="rect">
            <a:avLst/>
          </a:prstGeom>
        </p:spPr>
      </p:pic>
    </p:spTree>
    <p:extLst>
      <p:ext uri="{BB962C8B-B14F-4D97-AF65-F5344CB8AC3E}">
        <p14:creationId xmlns:p14="http://schemas.microsoft.com/office/powerpoint/2010/main" val="1437182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4AFFFF2-C0B5-CF9D-4CF2-D43F0A23EA54}"/>
              </a:ext>
            </a:extLst>
          </p:cNvPr>
          <p:cNvPicPr>
            <a:picLocks noChangeAspect="1"/>
          </p:cNvPicPr>
          <p:nvPr/>
        </p:nvPicPr>
        <p:blipFill>
          <a:blip r:embed="rId2"/>
          <a:stretch>
            <a:fillRect/>
          </a:stretch>
        </p:blipFill>
        <p:spPr>
          <a:xfrm>
            <a:off x="1500742" y="556011"/>
            <a:ext cx="9190516" cy="5745978"/>
          </a:xfrm>
          <a:prstGeom prst="rect">
            <a:avLst/>
          </a:prstGeom>
        </p:spPr>
      </p:pic>
    </p:spTree>
    <p:extLst>
      <p:ext uri="{BB962C8B-B14F-4D97-AF65-F5344CB8AC3E}">
        <p14:creationId xmlns:p14="http://schemas.microsoft.com/office/powerpoint/2010/main" val="3502963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4D095E6-A856-498A-D6FA-3A85BC67F7B2}"/>
              </a:ext>
            </a:extLst>
          </p:cNvPr>
          <p:cNvPicPr>
            <a:picLocks noChangeAspect="1"/>
          </p:cNvPicPr>
          <p:nvPr/>
        </p:nvPicPr>
        <p:blipFill>
          <a:blip r:embed="rId2"/>
          <a:stretch>
            <a:fillRect/>
          </a:stretch>
        </p:blipFill>
        <p:spPr>
          <a:xfrm>
            <a:off x="1504552" y="559821"/>
            <a:ext cx="9182896" cy="5738357"/>
          </a:xfrm>
          <a:prstGeom prst="rect">
            <a:avLst/>
          </a:prstGeom>
        </p:spPr>
      </p:pic>
    </p:spTree>
    <p:extLst>
      <p:ext uri="{BB962C8B-B14F-4D97-AF65-F5344CB8AC3E}">
        <p14:creationId xmlns:p14="http://schemas.microsoft.com/office/powerpoint/2010/main" val="1233826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F312FF1-D076-28E4-9B25-402B976E8E14}"/>
              </a:ext>
            </a:extLst>
          </p:cNvPr>
          <p:cNvPicPr>
            <a:picLocks noChangeAspect="1"/>
          </p:cNvPicPr>
          <p:nvPr/>
        </p:nvPicPr>
        <p:blipFill>
          <a:blip r:embed="rId2"/>
          <a:stretch>
            <a:fillRect/>
          </a:stretch>
        </p:blipFill>
        <p:spPr>
          <a:xfrm>
            <a:off x="1477880" y="544580"/>
            <a:ext cx="9236240" cy="5768840"/>
          </a:xfrm>
          <a:prstGeom prst="rect">
            <a:avLst/>
          </a:prstGeom>
        </p:spPr>
      </p:pic>
    </p:spTree>
    <p:extLst>
      <p:ext uri="{BB962C8B-B14F-4D97-AF65-F5344CB8AC3E}">
        <p14:creationId xmlns:p14="http://schemas.microsoft.com/office/powerpoint/2010/main" val="18652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AB1C5F-DCBF-4D35-AED5-0536C30B8745}"/>
              </a:ext>
            </a:extLst>
          </p:cNvPr>
          <p:cNvSpPr>
            <a:spLocks noGrp="1"/>
          </p:cNvSpPr>
          <p:nvPr>
            <p:ph type="title"/>
          </p:nvPr>
        </p:nvSpPr>
        <p:spPr/>
        <p:txBody>
          <a:bodyPr/>
          <a:lstStyle/>
          <a:p>
            <a:r>
              <a:rPr lang="en-US" dirty="0"/>
              <a:t>Ideal gas and kinetic energy of particles</a:t>
            </a:r>
          </a:p>
        </p:txBody>
      </p:sp>
      <mc:AlternateContent xmlns:mc="http://schemas.openxmlformats.org/markup-compatibility/2006" xmlns:a14="http://schemas.microsoft.com/office/drawing/2010/main">
        <mc:Choice Requires="a14">
          <p:sp>
            <p:nvSpPr>
              <p:cNvPr id="4" name="Inhaltsplatzhalter 3">
                <a:extLst>
                  <a:ext uri="{FF2B5EF4-FFF2-40B4-BE49-F238E27FC236}">
                    <a16:creationId xmlns:a16="http://schemas.microsoft.com/office/drawing/2014/main" id="{727FC6E2-8682-8EE7-279F-483C43BEDC8C}"/>
                  </a:ext>
                </a:extLst>
              </p:cNvPr>
              <p:cNvSpPr>
                <a:spLocks noGrp="1"/>
              </p:cNvSpPr>
              <p:nvPr>
                <p:ph sz="half" idx="2"/>
              </p:nvPr>
            </p:nvSpPr>
            <p:spPr/>
            <p:txBody>
              <a:bodyPr/>
              <a:lstStyle/>
              <a:p>
                <a:r>
                  <a:rPr lang="en-US" dirty="0"/>
                  <a:t>Force on wall by particles</a:t>
                </a:r>
              </a:p>
              <a:p>
                <a:pPr lvl="1"/>
                <a:r>
                  <a:rPr lang="en-US" dirty="0"/>
                  <a:t>Impulse </a:t>
                </a:r>
                <a:r>
                  <a:rPr lang="en-US" dirty="0" err="1"/>
                  <a:t>dp</a:t>
                </a:r>
                <a:r>
                  <a:rPr lang="en-US" baseline="-25000" dirty="0" err="1"/>
                  <a:t>x</a:t>
                </a:r>
                <a:r>
                  <a:rPr lang="en-US" dirty="0"/>
                  <a:t> on Area A by particles (density: N and mass m) going at speed </a:t>
                </a:r>
                <a:r>
                  <a:rPr lang="en-US" dirty="0" err="1"/>
                  <a:t>v</a:t>
                </a:r>
                <a:r>
                  <a:rPr lang="en-US" baseline="-25000" dirty="0" err="1"/>
                  <a:t>x</a:t>
                </a:r>
                <a:r>
                  <a:rPr lang="en-US" dirty="0"/>
                  <a:t> and </a:t>
                </a:r>
                <a:r>
                  <a:rPr lang="en-US" dirty="0" err="1"/>
                  <a:t>eleastically</a:t>
                </a:r>
                <a:r>
                  <a:rPr lang="en-US" dirty="0"/>
                  <a:t> reflected to –</a:t>
                </a:r>
                <a:r>
                  <a:rPr lang="en-US" dirty="0" err="1"/>
                  <a:t>v</a:t>
                </a:r>
                <a:r>
                  <a:rPr lang="en-US" baseline="-25000" dirty="0" err="1"/>
                  <a:t>x</a:t>
                </a:r>
                <a:r>
                  <a:rPr lang="en-US" dirty="0"/>
                  <a:t> within time dt</a:t>
                </a:r>
              </a:p>
              <a:p>
                <a:pPr lvl="2"/>
                <a14:m>
                  <m:oMath xmlns:m="http://schemas.openxmlformats.org/officeDocument/2006/math">
                    <m:sSub>
                      <m:sSubPr>
                        <m:ctrlPr>
                          <a:rPr lang="en-US" i="1" smtClean="0">
                            <a:latin typeface="Cambria Math" panose="02040503050406030204" pitchFamily="18" charset="0"/>
                          </a:rPr>
                        </m:ctrlPr>
                      </m:sSubPr>
                      <m:e>
                        <m:r>
                          <a:rPr lang="de-CH" b="0" i="1" smtClean="0">
                            <a:latin typeface="Cambria Math" panose="02040503050406030204" pitchFamily="18" charset="0"/>
                          </a:rPr>
                          <m:t>𝑑𝑝</m:t>
                        </m:r>
                      </m:e>
                      <m:sub>
                        <m:r>
                          <a:rPr lang="de-CH" b="0" i="1" smtClean="0">
                            <a:latin typeface="Cambria Math" panose="02040503050406030204" pitchFamily="18" charset="0"/>
                          </a:rPr>
                          <m:t>𝑥</m:t>
                        </m:r>
                      </m:sub>
                    </m:sSub>
                    <m:r>
                      <a:rPr lang="en-US" i="1">
                        <a:latin typeface="Cambria Math" panose="02040503050406030204" pitchFamily="18" charset="0"/>
                      </a:rPr>
                      <m:t>=</m:t>
                    </m:r>
                    <m:f>
                      <m:fPr>
                        <m:ctrlPr>
                          <a:rPr lang="de-CH" b="0" i="1" smtClean="0">
                            <a:latin typeface="Cambria Math" panose="02040503050406030204" pitchFamily="18" charset="0"/>
                          </a:rPr>
                        </m:ctrlPr>
                      </m:fPr>
                      <m:num>
                        <m:r>
                          <a:rPr lang="de-CH" b="0" i="1" smtClean="0">
                            <a:latin typeface="Cambria Math" panose="02040503050406030204" pitchFamily="18" charset="0"/>
                          </a:rPr>
                          <m:t>𝑁</m:t>
                        </m:r>
                      </m:num>
                      <m:den>
                        <m:r>
                          <a:rPr lang="de-CH" b="0" i="1" smtClean="0">
                            <a:latin typeface="Cambria Math" panose="02040503050406030204" pitchFamily="18" charset="0"/>
                          </a:rPr>
                          <m:t>2</m:t>
                        </m:r>
                      </m:den>
                    </m:f>
                    <m:r>
                      <a:rPr lang="de-CH" b="0" i="1" smtClean="0">
                        <a:latin typeface="Cambria Math" panose="02040503050406030204" pitchFamily="18" charset="0"/>
                      </a:rPr>
                      <m:t>∗</m:t>
                    </m:r>
                    <m:r>
                      <a:rPr lang="de-CH" b="0" i="1" smtClean="0">
                        <a:latin typeface="Cambria Math" panose="02040503050406030204" pitchFamily="18" charset="0"/>
                      </a:rPr>
                      <m:t>𝐴</m:t>
                    </m:r>
                    <m:r>
                      <a:rPr lang="de-CH" b="0" i="1" smtClean="0">
                        <a:latin typeface="Cambria Math" panose="02040503050406030204" pitchFamily="18" charset="0"/>
                      </a:rPr>
                      <m:t>∗</m:t>
                    </m:r>
                    <m:sSub>
                      <m:sSubPr>
                        <m:ctrlPr>
                          <a:rPr lang="de-CH" b="0" i="1" smtClean="0">
                            <a:latin typeface="Cambria Math" panose="02040503050406030204" pitchFamily="18" charset="0"/>
                          </a:rPr>
                        </m:ctrlPr>
                      </m:sSubPr>
                      <m:e>
                        <m:r>
                          <a:rPr lang="de-CH" b="0" i="1" smtClean="0">
                            <a:latin typeface="Cambria Math" panose="02040503050406030204" pitchFamily="18" charset="0"/>
                          </a:rPr>
                          <m:t>𝑣</m:t>
                        </m:r>
                      </m:e>
                      <m:sub>
                        <m:r>
                          <a:rPr lang="de-CH" b="0" i="1" smtClean="0">
                            <a:latin typeface="Cambria Math" panose="02040503050406030204" pitchFamily="18" charset="0"/>
                          </a:rPr>
                          <m:t>𝑥</m:t>
                        </m:r>
                      </m:sub>
                    </m:sSub>
                    <m:r>
                      <a:rPr lang="de-CH" b="0" i="1" smtClean="0">
                        <a:latin typeface="Cambria Math" panose="02040503050406030204" pitchFamily="18" charset="0"/>
                      </a:rPr>
                      <m:t>∗</m:t>
                    </m:r>
                    <m:r>
                      <a:rPr lang="de-CH" b="0" i="1" smtClean="0">
                        <a:latin typeface="Cambria Math" panose="02040503050406030204" pitchFamily="18" charset="0"/>
                      </a:rPr>
                      <m:t>𝑑𝑡</m:t>
                    </m:r>
                    <m:r>
                      <a:rPr lang="de-CH" b="0" i="1" smtClean="0">
                        <a:latin typeface="Cambria Math" panose="02040503050406030204" pitchFamily="18" charset="0"/>
                      </a:rPr>
                      <m:t>∗</m:t>
                    </m:r>
                    <m:r>
                      <a:rPr lang="de-CH" b="0" i="1" smtClean="0">
                        <a:latin typeface="Cambria Math" panose="02040503050406030204" pitchFamily="18" charset="0"/>
                      </a:rPr>
                      <m:t>𝑚</m:t>
                    </m:r>
                    <m:r>
                      <a:rPr lang="de-CH" b="0" i="1" smtClean="0">
                        <a:latin typeface="Cambria Math" panose="02040503050406030204" pitchFamily="18" charset="0"/>
                      </a:rPr>
                      <m:t>∗2 </m:t>
                    </m:r>
                    <m:sSub>
                      <m:sSubPr>
                        <m:ctrlPr>
                          <a:rPr lang="de-CH" b="0" i="1" smtClean="0">
                            <a:latin typeface="Cambria Math" panose="02040503050406030204" pitchFamily="18" charset="0"/>
                          </a:rPr>
                        </m:ctrlPr>
                      </m:sSubPr>
                      <m:e>
                        <m:r>
                          <a:rPr lang="de-CH" b="0" i="1" smtClean="0">
                            <a:latin typeface="Cambria Math" panose="02040503050406030204" pitchFamily="18" charset="0"/>
                          </a:rPr>
                          <m:t>𝑣</m:t>
                        </m:r>
                      </m:e>
                      <m:sub>
                        <m:r>
                          <a:rPr lang="de-CH" b="0" i="1" smtClean="0">
                            <a:latin typeface="Cambria Math" panose="02040503050406030204" pitchFamily="18" charset="0"/>
                          </a:rPr>
                          <m:t>𝑥</m:t>
                        </m:r>
                      </m:sub>
                    </m:sSub>
                  </m:oMath>
                </a14:m>
                <a:endParaRPr lang="en-US" dirty="0"/>
              </a:p>
              <a:p>
                <a:pPr lvl="1"/>
                <a:r>
                  <a:rPr lang="en-US" dirty="0"/>
                  <a:t>Force F on A</a:t>
                </a:r>
              </a:p>
              <a:p>
                <a:pPr lvl="2"/>
                <a14:m>
                  <m:oMath xmlns:m="http://schemas.openxmlformats.org/officeDocument/2006/math">
                    <m:r>
                      <m:rPr>
                        <m:sty m:val="p"/>
                      </m:rPr>
                      <a:rPr lang="de-CH" b="0" i="0" smtClean="0">
                        <a:latin typeface="Cambria Math" panose="02040503050406030204" pitchFamily="18" charset="0"/>
                      </a:rPr>
                      <m:t>F</m:t>
                    </m:r>
                    <m:r>
                      <a:rPr lang="en-US" i="1" smtClean="0">
                        <a:latin typeface="Cambria Math" panose="02040503050406030204" pitchFamily="18" charset="0"/>
                      </a:rPr>
                      <m:t>=</m:t>
                    </m:r>
                    <m:f>
                      <m:fPr>
                        <m:type m:val="skw"/>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de-CH" b="0" i="1" smtClean="0">
                                <a:latin typeface="Cambria Math" panose="02040503050406030204" pitchFamily="18" charset="0"/>
                              </a:rPr>
                              <m:t>𝑑𝑝</m:t>
                            </m:r>
                          </m:e>
                          <m:sub>
                            <m:r>
                              <a:rPr lang="de-CH" b="0" i="1" smtClean="0">
                                <a:latin typeface="Cambria Math" panose="02040503050406030204" pitchFamily="18" charset="0"/>
                              </a:rPr>
                              <m:t>𝑥</m:t>
                            </m:r>
                          </m:sub>
                        </m:sSub>
                      </m:num>
                      <m:den>
                        <m:r>
                          <a:rPr lang="de-CH" b="0" i="1" smtClean="0">
                            <a:latin typeface="Cambria Math" panose="02040503050406030204" pitchFamily="18" charset="0"/>
                          </a:rPr>
                          <m:t>𝑑𝑡</m:t>
                        </m:r>
                      </m:den>
                    </m:f>
                  </m:oMath>
                </a14:m>
                <a:endParaRPr lang="en-US" dirty="0"/>
              </a:p>
              <a:p>
                <a:pPr lvl="1"/>
                <a:r>
                  <a:rPr lang="en-US" dirty="0"/>
                  <a:t>Pressure P on A (now with average velocities)</a:t>
                </a:r>
              </a:p>
              <a:p>
                <a:pPr lvl="2"/>
                <a:r>
                  <a:rPr lang="en-US" dirty="0"/>
                  <a:t>P</a:t>
                </a:r>
                <a14:m>
                  <m:oMath xmlns:m="http://schemas.openxmlformats.org/officeDocument/2006/math">
                    <m:r>
                      <a:rPr lang="en-US" i="1" smtClean="0">
                        <a:latin typeface="Cambria Math" panose="02040503050406030204" pitchFamily="18" charset="0"/>
                      </a:rPr>
                      <m:t>=</m:t>
                    </m:r>
                    <m:f>
                      <m:fPr>
                        <m:ctrlPr>
                          <a:rPr lang="en-US" i="1" smtClean="0">
                            <a:latin typeface="Cambria Math" panose="02040503050406030204" pitchFamily="18" charset="0"/>
                          </a:rPr>
                        </m:ctrlPr>
                      </m:fPr>
                      <m:num>
                        <m:r>
                          <a:rPr lang="de-CH" b="0" i="1" smtClean="0">
                            <a:latin typeface="Cambria Math" panose="02040503050406030204" pitchFamily="18" charset="0"/>
                          </a:rPr>
                          <m:t>𝐹</m:t>
                        </m:r>
                      </m:num>
                      <m:den>
                        <m:r>
                          <a:rPr lang="de-CH" b="0" i="1" smtClean="0">
                            <a:latin typeface="Cambria Math" panose="02040503050406030204" pitchFamily="18" charset="0"/>
                          </a:rPr>
                          <m:t>𝐴</m:t>
                        </m:r>
                      </m:den>
                    </m:f>
                    <m:r>
                      <a:rPr lang="de-CH" b="0" i="1" smtClean="0">
                        <a:latin typeface="Cambria Math" panose="02040503050406030204" pitchFamily="18" charset="0"/>
                      </a:rPr>
                      <m:t>=</m:t>
                    </m:r>
                    <m:r>
                      <a:rPr lang="de-CH" b="0" i="1" smtClean="0">
                        <a:latin typeface="Cambria Math" panose="02040503050406030204" pitchFamily="18" charset="0"/>
                      </a:rPr>
                      <m:t>𝑁</m:t>
                    </m:r>
                    <m:r>
                      <a:rPr lang="de-CH" b="0" i="1" smtClean="0">
                        <a:latin typeface="Cambria Math" panose="02040503050406030204" pitchFamily="18" charset="0"/>
                      </a:rPr>
                      <m:t>∗</m:t>
                    </m:r>
                    <m:r>
                      <a:rPr lang="de-CH" b="0" i="1" smtClean="0">
                        <a:latin typeface="Cambria Math" panose="02040503050406030204" pitchFamily="18" charset="0"/>
                      </a:rPr>
                      <m:t>𝑚</m:t>
                    </m:r>
                    <m:r>
                      <a:rPr lang="de-CH" b="0" i="1" smtClean="0">
                        <a:latin typeface="Cambria Math" panose="02040503050406030204" pitchFamily="18" charset="0"/>
                      </a:rPr>
                      <m:t>∗</m:t>
                    </m:r>
                    <m:d>
                      <m:dPr>
                        <m:begChr m:val="⟨"/>
                        <m:endChr m:val="⟩"/>
                        <m:ctrlPr>
                          <a:rPr lang="de-CH" b="0" i="1" smtClean="0">
                            <a:latin typeface="Cambria Math" panose="02040503050406030204" pitchFamily="18" charset="0"/>
                          </a:rPr>
                        </m:ctrlPr>
                      </m:dPr>
                      <m:e>
                        <m:sSubSup>
                          <m:sSubSupPr>
                            <m:ctrlPr>
                              <a:rPr lang="de-CH" b="0" i="1" smtClean="0">
                                <a:latin typeface="Cambria Math" panose="02040503050406030204" pitchFamily="18" charset="0"/>
                              </a:rPr>
                            </m:ctrlPr>
                          </m:sSubSupPr>
                          <m:e>
                            <m:r>
                              <a:rPr lang="de-CH" b="0" i="1" smtClean="0">
                                <a:latin typeface="Cambria Math" panose="02040503050406030204" pitchFamily="18" charset="0"/>
                              </a:rPr>
                              <m:t>𝑣</m:t>
                            </m:r>
                          </m:e>
                          <m:sub>
                            <m:r>
                              <a:rPr lang="de-CH" b="0" i="1" smtClean="0">
                                <a:latin typeface="Cambria Math" panose="02040503050406030204" pitchFamily="18" charset="0"/>
                              </a:rPr>
                              <m:t>𝑥</m:t>
                            </m:r>
                          </m:sub>
                          <m:sup>
                            <m:r>
                              <a:rPr lang="de-CH" b="0" i="1" smtClean="0">
                                <a:latin typeface="Cambria Math" panose="02040503050406030204" pitchFamily="18" charset="0"/>
                              </a:rPr>
                              <m:t>2</m:t>
                            </m:r>
                          </m:sup>
                        </m:sSubSup>
                      </m:e>
                    </m:d>
                    <m:r>
                      <a:rPr lang="de-CH" b="0" i="0" smtClean="0">
                        <a:latin typeface="Cambria Math" panose="02040503050406030204" pitchFamily="18" charset="0"/>
                      </a:rPr>
                      <m:t>=</m:t>
                    </m:r>
                    <m:f>
                      <m:fPr>
                        <m:ctrlPr>
                          <a:rPr lang="en-US" i="1" smtClean="0">
                            <a:latin typeface="Cambria Math" panose="02040503050406030204" pitchFamily="18" charset="0"/>
                          </a:rPr>
                        </m:ctrlPr>
                      </m:fPr>
                      <m:num>
                        <m:r>
                          <a:rPr lang="de-CH" b="0" i="1" smtClean="0">
                            <a:latin typeface="Cambria Math" panose="02040503050406030204" pitchFamily="18" charset="0"/>
                          </a:rPr>
                          <m:t>1</m:t>
                        </m:r>
                      </m:num>
                      <m:den>
                        <m:r>
                          <a:rPr lang="de-CH" b="0" i="1" smtClean="0">
                            <a:latin typeface="Cambria Math" panose="02040503050406030204" pitchFamily="18" charset="0"/>
                          </a:rPr>
                          <m:t>3</m:t>
                        </m:r>
                      </m:den>
                    </m:f>
                    <m:r>
                      <a:rPr lang="de-CH" b="0" i="1" smtClean="0">
                        <a:latin typeface="Cambria Math" panose="02040503050406030204" pitchFamily="18" charset="0"/>
                      </a:rPr>
                      <m:t>∗</m:t>
                    </m:r>
                    <m:r>
                      <a:rPr lang="de-CH" b="0" i="1" smtClean="0">
                        <a:latin typeface="Cambria Math" panose="02040503050406030204" pitchFamily="18" charset="0"/>
                      </a:rPr>
                      <m:t>𝑁</m:t>
                    </m:r>
                    <m:r>
                      <a:rPr lang="de-CH" b="0" i="1" smtClean="0">
                        <a:latin typeface="Cambria Math" panose="02040503050406030204" pitchFamily="18" charset="0"/>
                      </a:rPr>
                      <m:t>∗</m:t>
                    </m:r>
                    <m:r>
                      <a:rPr lang="de-CH" b="0" i="1" smtClean="0">
                        <a:latin typeface="Cambria Math" panose="02040503050406030204" pitchFamily="18" charset="0"/>
                      </a:rPr>
                      <m:t>𝑚</m:t>
                    </m:r>
                    <m:r>
                      <a:rPr lang="de-CH" b="0" i="1" smtClean="0">
                        <a:latin typeface="Cambria Math" panose="02040503050406030204" pitchFamily="18" charset="0"/>
                      </a:rPr>
                      <m:t>∗</m:t>
                    </m:r>
                    <m:d>
                      <m:dPr>
                        <m:begChr m:val="⟨"/>
                        <m:endChr m:val="⟩"/>
                        <m:ctrlPr>
                          <a:rPr lang="de-CH" b="0" i="1" smtClean="0">
                            <a:latin typeface="Cambria Math" panose="02040503050406030204" pitchFamily="18" charset="0"/>
                          </a:rPr>
                        </m:ctrlPr>
                      </m:dPr>
                      <m:e>
                        <m:sSup>
                          <m:sSupPr>
                            <m:ctrlPr>
                              <a:rPr lang="de-CH" b="0" i="1" smtClean="0">
                                <a:latin typeface="Cambria Math" panose="02040503050406030204" pitchFamily="18" charset="0"/>
                              </a:rPr>
                            </m:ctrlPr>
                          </m:sSupPr>
                          <m:e>
                            <m:r>
                              <a:rPr lang="de-CH" b="0" i="1" smtClean="0">
                                <a:latin typeface="Cambria Math" panose="02040503050406030204" pitchFamily="18" charset="0"/>
                              </a:rPr>
                              <m:t>𝑣</m:t>
                            </m:r>
                          </m:e>
                          <m:sup>
                            <m:r>
                              <a:rPr lang="de-CH" b="0" i="1" smtClean="0">
                                <a:latin typeface="Cambria Math" panose="02040503050406030204" pitchFamily="18" charset="0"/>
                              </a:rPr>
                              <m:t>2</m:t>
                            </m:r>
                          </m:sup>
                        </m:sSup>
                      </m:e>
                    </m:d>
                  </m:oMath>
                </a14:m>
                <a:r>
                  <a:rPr lang="en-US" dirty="0"/>
                  <a:t> </a:t>
                </a:r>
              </a:p>
              <a:p>
                <a:pPr lvl="3"/>
                <a:r>
                  <a:rPr lang="en-US"/>
                  <a:t>As </a:t>
                </a:r>
                <a14:m>
                  <m:oMath xmlns:m="http://schemas.openxmlformats.org/officeDocument/2006/math">
                    <m:d>
                      <m:dPr>
                        <m:begChr m:val="⟨"/>
                        <m:endChr m:val="⟩"/>
                        <m:ctrlPr>
                          <a:rPr lang="en-US" i="1" smtClean="0">
                            <a:latin typeface="Cambria Math" panose="02040503050406030204" pitchFamily="18" charset="0"/>
                          </a:rPr>
                        </m:ctrlPr>
                      </m:dPr>
                      <m:e>
                        <m:sSubSup>
                          <m:sSubSupPr>
                            <m:ctrlPr>
                              <a:rPr lang="en-US" i="1" smtClean="0">
                                <a:latin typeface="Cambria Math" panose="02040503050406030204" pitchFamily="18" charset="0"/>
                              </a:rPr>
                            </m:ctrlPr>
                          </m:sSubSupPr>
                          <m:e>
                            <m:r>
                              <a:rPr lang="de-CH" b="0" i="1" smtClean="0">
                                <a:latin typeface="Cambria Math" panose="02040503050406030204" pitchFamily="18" charset="0"/>
                              </a:rPr>
                              <m:t>𝑣</m:t>
                            </m:r>
                          </m:e>
                          <m:sub>
                            <m:r>
                              <a:rPr lang="de-CH" b="0" i="1" smtClean="0">
                                <a:latin typeface="Cambria Math" panose="02040503050406030204" pitchFamily="18" charset="0"/>
                              </a:rPr>
                              <m:t>𝑥</m:t>
                            </m:r>
                          </m:sub>
                          <m:sup>
                            <m:r>
                              <a:rPr lang="de-CH" b="0" i="1" smtClean="0">
                                <a:latin typeface="Cambria Math" panose="02040503050406030204" pitchFamily="18" charset="0"/>
                              </a:rPr>
                              <m:t>2</m:t>
                            </m:r>
                          </m:sup>
                        </m:sSubSup>
                      </m:e>
                    </m:d>
                    <m:r>
                      <a:rPr lang="de-CH" b="0" i="1" smtClean="0">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de-CH" i="1">
                                <a:latin typeface="Cambria Math" panose="02040503050406030204" pitchFamily="18" charset="0"/>
                              </a:rPr>
                              <m:t>𝑣</m:t>
                            </m:r>
                          </m:e>
                          <m:sub>
                            <m:r>
                              <a:rPr lang="de-CH" b="0" i="1" smtClean="0">
                                <a:latin typeface="Cambria Math" panose="02040503050406030204" pitchFamily="18" charset="0"/>
                              </a:rPr>
                              <m:t>𝑦</m:t>
                            </m:r>
                          </m:sub>
                          <m:sup>
                            <m:r>
                              <a:rPr lang="de-CH" i="1">
                                <a:latin typeface="Cambria Math" panose="02040503050406030204" pitchFamily="18" charset="0"/>
                              </a:rPr>
                              <m:t>2</m:t>
                            </m:r>
                          </m:sup>
                        </m:sSubSup>
                      </m:e>
                    </m:d>
                    <m:r>
                      <a:rPr lang="de-CH" b="0" i="1" smtClean="0">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de-CH" i="1">
                                <a:latin typeface="Cambria Math" panose="02040503050406030204" pitchFamily="18" charset="0"/>
                              </a:rPr>
                              <m:t>𝑣</m:t>
                            </m:r>
                          </m:e>
                          <m:sub>
                            <m:r>
                              <a:rPr lang="de-CH" b="0" i="1" smtClean="0">
                                <a:latin typeface="Cambria Math" panose="02040503050406030204" pitchFamily="18" charset="0"/>
                              </a:rPr>
                              <m:t>𝑧</m:t>
                            </m:r>
                          </m:sub>
                          <m:sup>
                            <m:r>
                              <a:rPr lang="de-CH" i="1">
                                <a:latin typeface="Cambria Math" panose="02040503050406030204" pitchFamily="18" charset="0"/>
                              </a:rPr>
                              <m:t>2</m:t>
                            </m:r>
                          </m:sup>
                        </m:sSubSup>
                      </m:e>
                    </m:d>
                    <m:r>
                      <a:rPr lang="de-CH" b="0" i="1" smtClean="0">
                        <a:latin typeface="Cambria Math" panose="02040503050406030204" pitchFamily="18" charset="0"/>
                      </a:rPr>
                      <m:t>=</m:t>
                    </m:r>
                    <m:d>
                      <m:dPr>
                        <m:begChr m:val="⟨"/>
                        <m:endChr m:val="⟩"/>
                        <m:ctrlPr>
                          <a:rPr lang="en-US" i="1">
                            <a:latin typeface="Cambria Math" panose="02040503050406030204" pitchFamily="18" charset="0"/>
                          </a:rPr>
                        </m:ctrlPr>
                      </m:dPr>
                      <m:e>
                        <m:sSup>
                          <m:sSupPr>
                            <m:ctrlPr>
                              <a:rPr lang="en-US" i="1" smtClean="0">
                                <a:latin typeface="Cambria Math" panose="02040503050406030204" pitchFamily="18" charset="0"/>
                              </a:rPr>
                            </m:ctrlPr>
                          </m:sSupPr>
                          <m:e>
                            <m:r>
                              <a:rPr lang="de-CH" b="0" i="1" smtClean="0">
                                <a:latin typeface="Cambria Math" panose="02040503050406030204" pitchFamily="18" charset="0"/>
                              </a:rPr>
                              <m:t>𝑣</m:t>
                            </m:r>
                          </m:e>
                          <m:sup>
                            <m:r>
                              <a:rPr lang="de-CH" b="0" i="1" smtClean="0">
                                <a:latin typeface="Cambria Math" panose="02040503050406030204" pitchFamily="18" charset="0"/>
                              </a:rPr>
                              <m:t>2</m:t>
                            </m:r>
                          </m:sup>
                        </m:sSup>
                      </m:e>
                    </m:d>
                    <m:r>
                      <a:rPr lang="de-CH" b="0" i="1" smtClean="0">
                        <a:latin typeface="Cambria Math" panose="02040503050406030204" pitchFamily="18" charset="0"/>
                      </a:rPr>
                      <m:t>=3∗</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de-CH" i="1">
                                <a:latin typeface="Cambria Math" panose="02040503050406030204" pitchFamily="18" charset="0"/>
                              </a:rPr>
                              <m:t>𝑣</m:t>
                            </m:r>
                          </m:e>
                          <m:sub>
                            <m:r>
                              <a:rPr lang="de-CH" i="1">
                                <a:latin typeface="Cambria Math" panose="02040503050406030204" pitchFamily="18" charset="0"/>
                              </a:rPr>
                              <m:t>𝑥</m:t>
                            </m:r>
                          </m:sub>
                          <m:sup>
                            <m:r>
                              <a:rPr lang="de-CH" i="1">
                                <a:latin typeface="Cambria Math" panose="02040503050406030204" pitchFamily="18" charset="0"/>
                              </a:rPr>
                              <m:t>2</m:t>
                            </m:r>
                          </m:sup>
                        </m:sSubSup>
                      </m:e>
                    </m:d>
                  </m:oMath>
                </a14:m>
                <a:endParaRPr lang="en-US" dirty="0"/>
              </a:p>
              <a:p>
                <a:pPr lvl="2"/>
                <a:r>
                  <a:rPr lang="en-US" dirty="0"/>
                  <a:t>P*V</a:t>
                </a:r>
                <a14:m>
                  <m:oMath xmlns:m="http://schemas.openxmlformats.org/officeDocument/2006/math">
                    <m:r>
                      <a:rPr lang="en-US" i="1" smtClean="0">
                        <a:latin typeface="Cambria Math" panose="02040503050406030204" pitchFamily="18" charset="0"/>
                      </a:rPr>
                      <m:t>=</m:t>
                    </m:r>
                    <m:f>
                      <m:fPr>
                        <m:ctrlPr>
                          <a:rPr lang="en-US" i="1" smtClean="0">
                            <a:latin typeface="Cambria Math" panose="02040503050406030204" pitchFamily="18" charset="0"/>
                          </a:rPr>
                        </m:ctrlPr>
                      </m:fPr>
                      <m:num>
                        <m:r>
                          <a:rPr lang="de-CH" b="0" i="1" smtClean="0">
                            <a:latin typeface="Cambria Math" panose="02040503050406030204" pitchFamily="18" charset="0"/>
                          </a:rPr>
                          <m:t>1</m:t>
                        </m:r>
                      </m:num>
                      <m:den>
                        <m:r>
                          <a:rPr lang="de-CH" b="0" i="1" smtClean="0">
                            <a:latin typeface="Cambria Math" panose="02040503050406030204" pitchFamily="18" charset="0"/>
                          </a:rPr>
                          <m:t>3</m:t>
                        </m:r>
                      </m:den>
                    </m:f>
                    <m:r>
                      <a:rPr lang="de-CH" b="0" i="1" smtClean="0">
                        <a:latin typeface="Cambria Math" panose="02040503050406030204" pitchFamily="18" charset="0"/>
                      </a:rPr>
                      <m:t>∗</m:t>
                    </m:r>
                    <m:r>
                      <a:rPr lang="de-CH" b="0" i="1" smtClean="0">
                        <a:latin typeface="Cambria Math" panose="02040503050406030204" pitchFamily="18" charset="0"/>
                      </a:rPr>
                      <m:t>𝑛</m:t>
                    </m:r>
                    <m:r>
                      <a:rPr lang="de-CH" b="0" i="1" smtClean="0">
                        <a:latin typeface="Cambria Math" panose="02040503050406030204" pitchFamily="18" charset="0"/>
                      </a:rPr>
                      <m:t>∗</m:t>
                    </m:r>
                    <m:sSub>
                      <m:sSubPr>
                        <m:ctrlPr>
                          <a:rPr lang="de-CH" b="0" i="1" smtClean="0">
                            <a:latin typeface="Cambria Math" panose="02040503050406030204" pitchFamily="18" charset="0"/>
                          </a:rPr>
                        </m:ctrlPr>
                      </m:sSubPr>
                      <m:e>
                        <m:r>
                          <a:rPr lang="de-CH" b="0" i="1" smtClean="0">
                            <a:latin typeface="Cambria Math" panose="02040503050406030204" pitchFamily="18" charset="0"/>
                          </a:rPr>
                          <m:t>𝑁</m:t>
                        </m:r>
                      </m:e>
                      <m:sub>
                        <m:r>
                          <a:rPr lang="de-CH" b="0" i="1" smtClean="0">
                            <a:latin typeface="Cambria Math" panose="02040503050406030204" pitchFamily="18" charset="0"/>
                          </a:rPr>
                          <m:t>𝐴</m:t>
                        </m:r>
                      </m:sub>
                    </m:sSub>
                    <m:r>
                      <a:rPr lang="de-CH" b="0" i="1" smtClean="0">
                        <a:latin typeface="Cambria Math" panose="02040503050406030204" pitchFamily="18" charset="0"/>
                      </a:rPr>
                      <m:t>∗</m:t>
                    </m:r>
                    <m:r>
                      <a:rPr lang="de-CH" b="0" i="1" smtClean="0">
                        <a:latin typeface="Cambria Math" panose="02040503050406030204" pitchFamily="18" charset="0"/>
                      </a:rPr>
                      <m:t>𝑚</m:t>
                    </m:r>
                    <m:r>
                      <a:rPr lang="de-CH" b="0" i="1" smtClean="0">
                        <a:latin typeface="Cambria Math" panose="02040503050406030204" pitchFamily="18" charset="0"/>
                      </a:rPr>
                      <m:t>∗</m:t>
                    </m:r>
                    <m:d>
                      <m:dPr>
                        <m:begChr m:val="⟨"/>
                        <m:endChr m:val="⟩"/>
                        <m:ctrlPr>
                          <a:rPr lang="de-CH" b="0" i="1" smtClean="0">
                            <a:latin typeface="Cambria Math" panose="02040503050406030204" pitchFamily="18" charset="0"/>
                          </a:rPr>
                        </m:ctrlPr>
                      </m:dPr>
                      <m:e>
                        <m:sSup>
                          <m:sSupPr>
                            <m:ctrlPr>
                              <a:rPr lang="de-CH" b="0" i="1" smtClean="0">
                                <a:latin typeface="Cambria Math" panose="02040503050406030204" pitchFamily="18" charset="0"/>
                              </a:rPr>
                            </m:ctrlPr>
                          </m:sSupPr>
                          <m:e>
                            <m:r>
                              <a:rPr lang="de-CH" b="0" i="1" smtClean="0">
                                <a:latin typeface="Cambria Math" panose="02040503050406030204" pitchFamily="18" charset="0"/>
                              </a:rPr>
                              <m:t>𝑣</m:t>
                            </m:r>
                          </m:e>
                          <m:sup>
                            <m:r>
                              <a:rPr lang="de-CH" b="0" i="1" smtClean="0">
                                <a:latin typeface="Cambria Math" panose="02040503050406030204" pitchFamily="18" charset="0"/>
                              </a:rPr>
                              <m:t>2</m:t>
                            </m:r>
                          </m:sup>
                        </m:sSup>
                      </m:e>
                    </m:d>
                  </m:oMath>
                </a14:m>
                <a:endParaRPr lang="en-US" dirty="0"/>
              </a:p>
              <a:p>
                <a:pPr lvl="1"/>
                <a:r>
                  <a:rPr lang="en-US" dirty="0"/>
                  <a:t>Ideal gas</a:t>
                </a:r>
              </a:p>
              <a:p>
                <a:pPr lvl="2"/>
                <a:r>
                  <a:rPr lang="en-US" dirty="0"/>
                  <a:t>P*V</a:t>
                </a:r>
                <a14:m>
                  <m:oMath xmlns:m="http://schemas.openxmlformats.org/officeDocument/2006/math">
                    <m:r>
                      <a:rPr lang="en-US" i="1" smtClean="0">
                        <a:latin typeface="Cambria Math" panose="02040503050406030204" pitchFamily="18" charset="0"/>
                      </a:rPr>
                      <m:t>=</m:t>
                    </m:r>
                    <m:r>
                      <a:rPr lang="de-CH" b="0" i="1" smtClean="0">
                        <a:latin typeface="Cambria Math" panose="02040503050406030204" pitchFamily="18" charset="0"/>
                      </a:rPr>
                      <m:t>𝑛</m:t>
                    </m:r>
                    <m:r>
                      <a:rPr lang="de-CH" b="0" i="1" smtClean="0">
                        <a:latin typeface="Cambria Math" panose="02040503050406030204" pitchFamily="18" charset="0"/>
                      </a:rPr>
                      <m:t>∗</m:t>
                    </m:r>
                    <m:sSub>
                      <m:sSubPr>
                        <m:ctrlPr>
                          <a:rPr lang="de-CH" b="0" i="1" smtClean="0">
                            <a:latin typeface="Cambria Math" panose="02040503050406030204" pitchFamily="18" charset="0"/>
                          </a:rPr>
                        </m:ctrlPr>
                      </m:sSubPr>
                      <m:e>
                        <m:r>
                          <a:rPr lang="de-CH" b="0" i="1" smtClean="0">
                            <a:latin typeface="Cambria Math" panose="02040503050406030204" pitchFamily="18" charset="0"/>
                          </a:rPr>
                          <m:t>𝑁</m:t>
                        </m:r>
                      </m:e>
                      <m:sub>
                        <m:r>
                          <a:rPr lang="de-CH" b="0" i="1" smtClean="0">
                            <a:latin typeface="Cambria Math" panose="02040503050406030204" pitchFamily="18" charset="0"/>
                          </a:rPr>
                          <m:t>𝐴</m:t>
                        </m:r>
                      </m:sub>
                    </m:sSub>
                    <m:r>
                      <a:rPr lang="de-CH" b="0" i="1" smtClean="0">
                        <a:latin typeface="Cambria Math" panose="02040503050406030204" pitchFamily="18" charset="0"/>
                      </a:rPr>
                      <m:t>∗</m:t>
                    </m:r>
                    <m:r>
                      <a:rPr lang="de-CH" b="0" i="1" smtClean="0">
                        <a:latin typeface="Cambria Math" panose="02040503050406030204" pitchFamily="18" charset="0"/>
                      </a:rPr>
                      <m:t>𝑘𝑇</m:t>
                    </m:r>
                  </m:oMath>
                </a14:m>
                <a:endParaRPr lang="en-US" dirty="0"/>
              </a:p>
              <a:p>
                <a:pPr lvl="1"/>
                <a:r>
                  <a:rPr lang="en-US" dirty="0"/>
                  <a:t>Thus</a:t>
                </a:r>
              </a:p>
              <a:p>
                <a:pPr lvl="2"/>
                <a14:m>
                  <m:oMath xmlns:m="http://schemas.openxmlformats.org/officeDocument/2006/math">
                    <m:r>
                      <a:rPr lang="de-CH" b="1" i="1" smtClean="0">
                        <a:latin typeface="Cambria Math" panose="02040503050406030204" pitchFamily="18" charset="0"/>
                      </a:rPr>
                      <m:t>𝒎</m:t>
                    </m:r>
                    <m:r>
                      <a:rPr lang="de-CH" b="1" i="1" smtClean="0">
                        <a:latin typeface="Cambria Math" panose="02040503050406030204" pitchFamily="18" charset="0"/>
                      </a:rPr>
                      <m:t>∗</m:t>
                    </m:r>
                    <m:d>
                      <m:dPr>
                        <m:begChr m:val="⟨"/>
                        <m:endChr m:val="⟩"/>
                        <m:ctrlPr>
                          <a:rPr lang="de-CH" b="1" i="1" smtClean="0">
                            <a:latin typeface="Cambria Math" panose="02040503050406030204" pitchFamily="18" charset="0"/>
                          </a:rPr>
                        </m:ctrlPr>
                      </m:dPr>
                      <m:e>
                        <m:sSup>
                          <m:sSupPr>
                            <m:ctrlPr>
                              <a:rPr lang="de-CH" b="1" i="1" smtClean="0">
                                <a:latin typeface="Cambria Math" panose="02040503050406030204" pitchFamily="18" charset="0"/>
                              </a:rPr>
                            </m:ctrlPr>
                          </m:sSupPr>
                          <m:e>
                            <m:r>
                              <a:rPr lang="de-CH" b="1" i="1" smtClean="0">
                                <a:latin typeface="Cambria Math" panose="02040503050406030204" pitchFamily="18" charset="0"/>
                              </a:rPr>
                              <m:t>𝒗</m:t>
                            </m:r>
                          </m:e>
                          <m:sup>
                            <m:r>
                              <a:rPr lang="de-CH" b="1" i="1" smtClean="0">
                                <a:latin typeface="Cambria Math" panose="02040503050406030204" pitchFamily="18" charset="0"/>
                              </a:rPr>
                              <m:t>𝟐</m:t>
                            </m:r>
                          </m:sup>
                        </m:sSup>
                      </m:e>
                    </m:d>
                    <m:r>
                      <a:rPr lang="en-US" b="1" i="1" smtClean="0">
                        <a:latin typeface="Cambria Math" panose="02040503050406030204" pitchFamily="18" charset="0"/>
                      </a:rPr>
                      <m:t>=</m:t>
                    </m:r>
                    <m:r>
                      <a:rPr lang="de-CH" b="1" i="1" smtClean="0">
                        <a:latin typeface="Cambria Math" panose="02040503050406030204" pitchFamily="18" charset="0"/>
                      </a:rPr>
                      <m:t>𝟑</m:t>
                    </m:r>
                    <m:r>
                      <a:rPr lang="de-CH" b="1" i="1" smtClean="0">
                        <a:latin typeface="Cambria Math" panose="02040503050406030204" pitchFamily="18" charset="0"/>
                      </a:rPr>
                      <m:t>∗</m:t>
                    </m:r>
                    <m:r>
                      <a:rPr lang="de-CH" b="1" i="1" smtClean="0">
                        <a:latin typeface="Cambria Math" panose="02040503050406030204" pitchFamily="18" charset="0"/>
                      </a:rPr>
                      <m:t>𝒌𝑻</m:t>
                    </m:r>
                  </m:oMath>
                </a14:m>
                <a:endParaRPr lang="en-US" b="1" dirty="0"/>
              </a:p>
              <a:p>
                <a:pPr lvl="2"/>
                <a:endParaRPr lang="en-US" dirty="0"/>
              </a:p>
              <a:p>
                <a:pPr marL="914400" lvl="2" indent="0">
                  <a:buNone/>
                </a:pPr>
                <a:endParaRPr lang="en-US" dirty="0"/>
              </a:p>
              <a:p>
                <a:pPr lvl="2"/>
                <a:endParaRPr lang="en-US" dirty="0"/>
              </a:p>
              <a:p>
                <a:pPr lvl="2"/>
                <a:r>
                  <a:rPr lang="en-US" dirty="0"/>
                  <a:t> multiplied by number </a:t>
                </a:r>
                <a:endParaRPr lang="en-US" baseline="-25000" dirty="0"/>
              </a:p>
              <a:p>
                <a:pPr lvl="2"/>
                <a:r>
                  <a:rPr lang="en-US" dirty="0" err="1"/>
                  <a:t>Impuls</a:t>
                </a:r>
                <a:r>
                  <a:rPr lang="en-US" dirty="0"/>
                  <a:t> during time dt on Area A by N particle density (only ½ go towards wall)</a:t>
                </a:r>
              </a:p>
              <a:p>
                <a:pPr lvl="1"/>
                <a:endParaRPr lang="en-US" dirty="0"/>
              </a:p>
              <a:p>
                <a:pPr lvl="1"/>
                <a:endParaRPr lang="en-US" dirty="0"/>
              </a:p>
              <a:p>
                <a:pPr lvl="1"/>
                <a:endParaRPr lang="en-US" dirty="0"/>
              </a:p>
              <a:p>
                <a:pPr lvl="1"/>
                <a:endParaRPr lang="en-US" dirty="0"/>
              </a:p>
              <a:p>
                <a:pPr lvl="1"/>
                <a:r>
                  <a:rPr lang="en-US" dirty="0"/>
                  <a:t>Force is </a:t>
                </a:r>
                <a:r>
                  <a:rPr lang="en-US" dirty="0" err="1"/>
                  <a:t>dpx</a:t>
                </a:r>
                <a:r>
                  <a:rPr lang="en-US" dirty="0"/>
                  <a:t>/dt and thus pressure (force/Aera)</a:t>
                </a:r>
              </a:p>
              <a:p>
                <a:pPr lvl="1"/>
                <a:endParaRPr lang="en-US" dirty="0"/>
              </a:p>
              <a:p>
                <a:pPr lvl="1"/>
                <a:endParaRPr lang="en-US" dirty="0"/>
              </a:p>
              <a:p>
                <a:pPr lvl="1"/>
                <a:r>
                  <a:rPr lang="en-US" dirty="0"/>
                  <a:t>But on three walls, thus per wall</a:t>
                </a:r>
              </a:p>
              <a:p>
                <a:pPr lvl="1"/>
                <a:endParaRPr lang="en-US" dirty="0"/>
              </a:p>
              <a:p>
                <a:pPr lvl="1"/>
                <a:endParaRPr lang="en-US" dirty="0"/>
              </a:p>
              <a:p>
                <a:pPr lvl="1"/>
                <a:r>
                  <a:rPr lang="en-US" dirty="0"/>
                  <a:t>Particle density =N/V N=n*NA</a:t>
                </a:r>
              </a:p>
              <a:p>
                <a:pPr lvl="1"/>
                <a:endParaRPr lang="en-US" dirty="0"/>
              </a:p>
              <a:p>
                <a:pPr lvl="6"/>
                <a:r>
                  <a:rPr lang="en-US" dirty="0" err="1"/>
                  <a:t>nkT</a:t>
                </a:r>
                <a:endParaRPr lang="en-US" dirty="0"/>
              </a:p>
              <a:p>
                <a:pPr lvl="6"/>
                <a:endParaRPr lang="en-US" dirty="0"/>
              </a:p>
              <a:p>
                <a:pPr lvl="1"/>
                <a:endParaRPr lang="en-US" dirty="0"/>
              </a:p>
              <a:p>
                <a:pPr lvl="1"/>
                <a:endParaRPr lang="en-US" dirty="0"/>
              </a:p>
            </p:txBody>
          </p:sp>
        </mc:Choice>
        <mc:Fallback xmlns="">
          <p:sp>
            <p:nvSpPr>
              <p:cNvPr id="4" name="Inhaltsplatzhalter 3">
                <a:extLst>
                  <a:ext uri="{FF2B5EF4-FFF2-40B4-BE49-F238E27FC236}">
                    <a16:creationId xmlns:a16="http://schemas.microsoft.com/office/drawing/2014/main" id="{727FC6E2-8682-8EE7-279F-483C43BEDC8C}"/>
                  </a:ext>
                </a:extLst>
              </p:cNvPr>
              <p:cNvSpPr>
                <a:spLocks noGrp="1" noRot="1" noChangeAspect="1" noMove="1" noResize="1" noEditPoints="1" noAdjustHandles="1" noChangeArrowheads="1" noChangeShapeType="1" noTextEdit="1"/>
              </p:cNvSpPr>
              <p:nvPr>
                <p:ph sz="half" idx="2"/>
              </p:nvPr>
            </p:nvSpPr>
            <p:spPr>
              <a:blipFill>
                <a:blip r:embed="rId2"/>
                <a:stretch>
                  <a:fillRect l="-1059" t="-1353" r="-706" b="-111562"/>
                </a:stretch>
              </a:blipFill>
            </p:spPr>
            <p:txBody>
              <a:bodyPr/>
              <a:lstStyle/>
              <a:p>
                <a:r>
                  <a:rPr lang="en-US">
                    <a:noFill/>
                  </a:rPr>
                  <a:t> </a:t>
                </a:r>
              </a:p>
            </p:txBody>
          </p:sp>
        </mc:Fallback>
      </mc:AlternateContent>
      <p:pic>
        <p:nvPicPr>
          <p:cNvPr id="6" name="Grafik 5">
            <a:extLst>
              <a:ext uri="{FF2B5EF4-FFF2-40B4-BE49-F238E27FC236}">
                <a16:creationId xmlns:a16="http://schemas.microsoft.com/office/drawing/2014/main" id="{877477D4-8E61-212A-037A-19D4065CA3B4}"/>
              </a:ext>
            </a:extLst>
          </p:cNvPr>
          <p:cNvPicPr>
            <a:picLocks noChangeAspect="1"/>
          </p:cNvPicPr>
          <p:nvPr/>
        </p:nvPicPr>
        <p:blipFill>
          <a:blip r:embed="rId3"/>
          <a:stretch>
            <a:fillRect/>
          </a:stretch>
        </p:blipFill>
        <p:spPr>
          <a:xfrm>
            <a:off x="1059962" y="1717616"/>
            <a:ext cx="4458086" cy="3741744"/>
          </a:xfrm>
          <a:prstGeom prst="rect">
            <a:avLst/>
          </a:prstGeom>
        </p:spPr>
      </p:pic>
    </p:spTree>
    <p:extLst>
      <p:ext uri="{BB962C8B-B14F-4D97-AF65-F5344CB8AC3E}">
        <p14:creationId xmlns:p14="http://schemas.microsoft.com/office/powerpoint/2010/main" val="221705576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C325C23A5B6D44A686FB95CCA3D87A" ma:contentTypeVersion="13" ma:contentTypeDescription="Crée un document." ma:contentTypeScope="" ma:versionID="4d6bdb8a3ef0b85925af85e3b8fa6901">
  <xsd:schema xmlns:xsd="http://www.w3.org/2001/XMLSchema" xmlns:xs="http://www.w3.org/2001/XMLSchema" xmlns:p="http://schemas.microsoft.com/office/2006/metadata/properties" xmlns:ns3="cc7e396c-b229-455f-932e-a3a671b405ad" xmlns:ns4="5e0b92e9-9019-419a-bb31-ec5e134707d9" targetNamespace="http://schemas.microsoft.com/office/2006/metadata/properties" ma:root="true" ma:fieldsID="1bc29315c2f82733452cb40bf1b419e9" ns3:_="" ns4:_="">
    <xsd:import namespace="cc7e396c-b229-455f-932e-a3a671b405ad"/>
    <xsd:import namespace="5e0b92e9-9019-419a-bb31-ec5e134707d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AutoKeyPoints" minOccurs="0"/>
                <xsd:element ref="ns4:MediaServiceKeyPoint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7e396c-b229-455f-932e-a3a671b405ad"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SharingHintHash" ma:index="10" nillable="true" ma:displayName="Partage du hachage d’indicateu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0b92e9-9019-419a-bb31-ec5e134707d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35BBBE7-1728-4CA1-9597-FCE62E39CE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7e396c-b229-455f-932e-a3a671b405ad"/>
    <ds:schemaRef ds:uri="5e0b92e9-9019-419a-bb31-ec5e134707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F3ADA9-8F8E-4878-8A29-7070F3F79CA3}">
  <ds:schemaRefs>
    <ds:schemaRef ds:uri="http://schemas.microsoft.com/sharepoint/v3/contenttype/forms"/>
  </ds:schemaRefs>
</ds:datastoreItem>
</file>

<file path=customXml/itemProps3.xml><?xml version="1.0" encoding="utf-8"?>
<ds:datastoreItem xmlns:ds="http://schemas.openxmlformats.org/officeDocument/2006/customXml" ds:itemID="{DA7A3D34-FA03-4D38-8B5E-9AD914855A58}">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cc7e396c-b229-455f-932e-a3a671b405ad"/>
    <ds:schemaRef ds:uri="http://purl.org/dc/terms/"/>
    <ds:schemaRef ds:uri="http://schemas.openxmlformats.org/package/2006/metadata/core-properties"/>
    <ds:schemaRef ds:uri="5e0b92e9-9019-419a-bb31-ec5e134707d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2630</Words>
  <Application>Microsoft Office PowerPoint</Application>
  <PresentationFormat>Breitbild</PresentationFormat>
  <Paragraphs>325</Paragraphs>
  <Slides>20</Slides>
  <Notes>10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Arial</vt:lpstr>
      <vt:lpstr>Calibri</vt:lpstr>
      <vt:lpstr>Calibri Light</vt:lpstr>
      <vt:lpstr>Cambria Math</vt:lpstr>
      <vt:lpstr>Office</vt:lpstr>
      <vt:lpstr>Extended Drude Model of Resistivity, Shot Noise and Johnson Noise</vt:lpstr>
      <vt:lpstr>Content</vt:lpstr>
      <vt:lpstr>Fundamental limits to signal quality: Noise </vt:lpstr>
      <vt:lpstr>Shot Noise and Johnson Noise</vt:lpstr>
      <vt:lpstr>Drude-Model for resistivity</vt:lpstr>
      <vt:lpstr>Shot Noise: Non-equilibrium</vt:lpstr>
      <vt:lpstr>Extended Drude model of Johnson noise </vt:lpstr>
      <vt:lpstr>More statistics based on particle model</vt:lpstr>
      <vt:lpstr>Thermodynamic derivation of Johnson Noise</vt:lpstr>
      <vt:lpstr>Discussion:</vt:lpstr>
      <vt:lpstr>Appendix</vt:lpstr>
      <vt:lpstr>Rigorous derivation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Ideal gas and kinetic energy of particles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dc:title>
  <dc:creator>Christoph Harder</dc:creator>
  <cp:lastModifiedBy>Christoph Harder</cp:lastModifiedBy>
  <cp:revision>1152</cp:revision>
  <cp:lastPrinted>2024-04-04T10:14:59Z</cp:lastPrinted>
  <dcterms:created xsi:type="dcterms:W3CDTF">2017-02-21T19:31:22Z</dcterms:created>
  <dcterms:modified xsi:type="dcterms:W3CDTF">2024-04-11T09:00:35Z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0x0101007FC325C23A5B6D44A686FB95CCA3D87A</vt:lpwstr>
  </property>
</Properties>
</file>